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8855" r:id="rId2"/>
    <p:sldMasterId id="2147488843" r:id="rId3"/>
    <p:sldMasterId id="2147483698" r:id="rId4"/>
    <p:sldMasterId id="2147484148" r:id="rId5"/>
    <p:sldMasterId id="2147484163" r:id="rId6"/>
    <p:sldMasterId id="2147487791" r:id="rId7"/>
    <p:sldMasterId id="2147487794" r:id="rId8"/>
    <p:sldMasterId id="2147487797" r:id="rId9"/>
    <p:sldMasterId id="2147489315" r:id="rId10"/>
    <p:sldMasterId id="2147489885" r:id="rId11"/>
    <p:sldMasterId id="2147489891" r:id="rId12"/>
  </p:sldMasterIdLst>
  <p:notesMasterIdLst>
    <p:notesMasterId r:id="rId82"/>
  </p:notesMasterIdLst>
  <p:handoutMasterIdLst>
    <p:handoutMasterId r:id="rId83"/>
  </p:handoutMasterIdLst>
  <p:sldIdLst>
    <p:sldId id="940" r:id="rId13"/>
    <p:sldId id="1031" r:id="rId14"/>
    <p:sldId id="1126" r:id="rId15"/>
    <p:sldId id="1051" r:id="rId16"/>
    <p:sldId id="1099" r:id="rId17"/>
    <p:sldId id="1129" r:id="rId18"/>
    <p:sldId id="1152" r:id="rId19"/>
    <p:sldId id="1153" r:id="rId20"/>
    <p:sldId id="1154" r:id="rId21"/>
    <p:sldId id="1155" r:id="rId22"/>
    <p:sldId id="1185" r:id="rId23"/>
    <p:sldId id="1186" r:id="rId24"/>
    <p:sldId id="1187" r:id="rId25"/>
    <p:sldId id="1151" r:id="rId26"/>
    <p:sldId id="1159" r:id="rId27"/>
    <p:sldId id="1164" r:id="rId28"/>
    <p:sldId id="1165" r:id="rId29"/>
    <p:sldId id="1166" r:id="rId30"/>
    <p:sldId id="1167" r:id="rId31"/>
    <p:sldId id="1168" r:id="rId32"/>
    <p:sldId id="1169" r:id="rId33"/>
    <p:sldId id="1220" r:id="rId34"/>
    <p:sldId id="1221" r:id="rId35"/>
    <p:sldId id="1100" r:id="rId36"/>
    <p:sldId id="1076" r:id="rId37"/>
    <p:sldId id="1077" r:id="rId38"/>
    <p:sldId id="1075" r:id="rId39"/>
    <p:sldId id="1182" r:id="rId40"/>
    <p:sldId id="1130" r:id="rId41"/>
    <p:sldId id="1102" r:id="rId42"/>
    <p:sldId id="1183" r:id="rId43"/>
    <p:sldId id="1193" r:id="rId44"/>
    <p:sldId id="1194" r:id="rId45"/>
    <p:sldId id="1160" r:id="rId46"/>
    <p:sldId id="1125" r:id="rId47"/>
    <p:sldId id="1170" r:id="rId48"/>
    <p:sldId id="1172" r:id="rId49"/>
    <p:sldId id="1103" r:id="rId50"/>
    <p:sldId id="1058" r:id="rId51"/>
    <p:sldId id="1071" r:id="rId52"/>
    <p:sldId id="1133" r:id="rId53"/>
    <p:sldId id="1215" r:id="rId54"/>
    <p:sldId id="1216" r:id="rId55"/>
    <p:sldId id="1217" r:id="rId56"/>
    <p:sldId id="1218" r:id="rId57"/>
    <p:sldId id="1219" r:id="rId58"/>
    <p:sldId id="1110" r:id="rId59"/>
    <p:sldId id="1161" r:id="rId60"/>
    <p:sldId id="1138" r:id="rId61"/>
    <p:sldId id="1162" r:id="rId62"/>
    <p:sldId id="1163" r:id="rId63"/>
    <p:sldId id="1112" r:id="rId64"/>
    <p:sldId id="1116" r:id="rId65"/>
    <p:sldId id="1113" r:id="rId66"/>
    <p:sldId id="1135" r:id="rId67"/>
    <p:sldId id="1156" r:id="rId68"/>
    <p:sldId id="1157" r:id="rId69"/>
    <p:sldId id="1158" r:id="rId70"/>
    <p:sldId id="1085" r:id="rId71"/>
    <p:sldId id="1195" r:id="rId72"/>
    <p:sldId id="1196" r:id="rId73"/>
    <p:sldId id="1197" r:id="rId74"/>
    <p:sldId id="1198" r:id="rId75"/>
    <p:sldId id="1199" r:id="rId76"/>
    <p:sldId id="1200" r:id="rId77"/>
    <p:sldId id="1201" r:id="rId78"/>
    <p:sldId id="1202" r:id="rId79"/>
    <p:sldId id="1203" r:id="rId80"/>
    <p:sldId id="1204" r:id="rId81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1B92E3"/>
    <a:srgbClr val="008000"/>
    <a:srgbClr val="336600"/>
    <a:srgbClr val="D8F9FC"/>
    <a:srgbClr val="D7F8FD"/>
    <a:srgbClr val="E4EBF0"/>
    <a:srgbClr val="CADEE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0971" autoAdjust="0"/>
  </p:normalViewPr>
  <p:slideViewPr>
    <p:cSldViewPr>
      <p:cViewPr varScale="1">
        <p:scale>
          <a:sx n="105" d="100"/>
          <a:sy n="105" d="100"/>
        </p:scale>
        <p:origin x="1764" y="96"/>
      </p:cViewPr>
      <p:guideLst>
        <p:guide orient="horz" pos="709"/>
        <p:guide pos="612"/>
      </p:guideLst>
    </p:cSldViewPr>
  </p:slideViewPr>
  <p:outlineViewPr>
    <p:cViewPr>
      <p:scale>
        <a:sx n="100" d="100"/>
        <a:sy n="100" d="100"/>
      </p:scale>
      <p:origin x="0" y="7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2034\Box\2P0141%20-%20Concession%20SWE\TABLEAU%20Besoins%20BOUCLE%20EST\Prospect%20Raccordements%20Boucle%20Condami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5728\Box\2P010-SMART+\3.%20Gestion%20de%20projet\Plans%20d'action%20ann&#233;e%201\Plans%20d'action%20ann&#233;e%201%20pr&#233;sent&#233;%20MTE%20oct%202020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5728\Box\2P010-SMART+\3.%20Gestion%20de%20projet\Plans%20d'action%20ann&#233;e%201\Plans%20d'action%20ann&#233;e%201%20pr&#233;sent&#233;%20MTE%20oct%202020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5728\Box\2P010-SMART+\3.%20Gestion%20de%20projet\Plans%20d'action%20ann&#233;e%201\Plans%20d'action%20ann&#233;e%201%20pr&#233;sent&#233;%20MTE%20oct%202020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5728\Box\2P010-SMART+\3.%20Gestion%20de%20projet\Plans%20d'action%20ann&#233;e%201\Plans%20d'action%20ann&#233;e%201%20pr&#233;sent&#233;%20MTE%20oct%202020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377-4630-BE21-D7EA8AA890E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377-4630-BE21-D7EA8AA890E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377-4630-BE21-D7EA8AA890E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377-4630-BE21-D7EA8AA89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Feuil1!$AD$18:$AD$21</c:f>
              <c:strCache>
                <c:ptCount val="4"/>
                <c:pt idx="0">
                  <c:v>Fioul</c:v>
                </c:pt>
                <c:pt idx="1">
                  <c:v>Gaz</c:v>
                </c:pt>
                <c:pt idx="2">
                  <c:v>Electricité</c:v>
                </c:pt>
                <c:pt idx="3">
                  <c:v>En construction</c:v>
                </c:pt>
              </c:strCache>
            </c:strRef>
          </c:cat>
          <c:val>
            <c:numRef>
              <c:f>Feuil1!$AE$18:$AE$21</c:f>
              <c:numCache>
                <c:formatCode>General</c:formatCode>
                <c:ptCount val="4"/>
                <c:pt idx="0">
                  <c:v>2936</c:v>
                </c:pt>
                <c:pt idx="1">
                  <c:v>131</c:v>
                </c:pt>
                <c:pt idx="2">
                  <c:v>843</c:v>
                </c:pt>
                <c:pt idx="3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77-4630-BE21-D7EA8AA890E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Economies</a:t>
            </a:r>
            <a:r>
              <a:rPr lang="fr-FR" baseline="0"/>
              <a:t> réalisées par site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4-4372-93A9-110C0BAF765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94-4372-93A9-110C0BAF7657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94-4372-93A9-110C0BAF7657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94-4372-93A9-110C0BAF7657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94-4372-93A9-110C0BAF7657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94-4372-93A9-110C0BAF7657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94-4372-93A9-110C0BAF7657}"/>
              </c:ext>
            </c:extLst>
          </c:dPt>
          <c:val>
            <c:numRef>
              <c:f>'Economies réalisées période 1'!$C$69:$C$98</c:f>
              <c:numCache>
                <c:formatCode>0%</c:formatCode>
                <c:ptCount val="30"/>
                <c:pt idx="0">
                  <c:v>0.29720000000000002</c:v>
                </c:pt>
                <c:pt idx="1">
                  <c:v>0.28000000000000003</c:v>
                </c:pt>
                <c:pt idx="2">
                  <c:v>0.20419999999999999</c:v>
                </c:pt>
                <c:pt idx="3">
                  <c:v>0.17</c:v>
                </c:pt>
                <c:pt idx="4">
                  <c:v>0.17</c:v>
                </c:pt>
                <c:pt idx="5">
                  <c:v>0.16078000000000001</c:v>
                </c:pt>
                <c:pt idx="6">
                  <c:v>0.14430000000000001</c:v>
                </c:pt>
                <c:pt idx="7">
                  <c:v>0.13</c:v>
                </c:pt>
                <c:pt idx="8">
                  <c:v>0.11</c:v>
                </c:pt>
                <c:pt idx="9">
                  <c:v>9.7199999999999995E-2</c:v>
                </c:pt>
                <c:pt idx="10">
                  <c:v>8.6599999999999996E-2</c:v>
                </c:pt>
                <c:pt idx="11">
                  <c:v>7.7499999999999999E-2</c:v>
                </c:pt>
                <c:pt idx="12">
                  <c:v>7.4300000000000005E-2</c:v>
                </c:pt>
                <c:pt idx="13">
                  <c:v>5.0299999999999997E-2</c:v>
                </c:pt>
                <c:pt idx="14">
                  <c:v>0.04</c:v>
                </c:pt>
                <c:pt idx="15">
                  <c:v>3.7499999999999999E-2</c:v>
                </c:pt>
                <c:pt idx="16">
                  <c:v>1.04E-2</c:v>
                </c:pt>
                <c:pt idx="17">
                  <c:v>0.01</c:v>
                </c:pt>
                <c:pt idx="18">
                  <c:v>7.1999999999999998E-3</c:v>
                </c:pt>
                <c:pt idx="19">
                  <c:v>1.8E-3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-0.01</c:v>
                </c:pt>
                <c:pt idx="24">
                  <c:v>-1.5699999999999999E-2</c:v>
                </c:pt>
                <c:pt idx="25">
                  <c:v>-0.02</c:v>
                </c:pt>
                <c:pt idx="26">
                  <c:v>-0.04</c:v>
                </c:pt>
                <c:pt idx="27">
                  <c:v>-0.05</c:v>
                </c:pt>
                <c:pt idx="28">
                  <c:v>-0.08</c:v>
                </c:pt>
                <c:pt idx="29">
                  <c:v>-0.11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94-4372-93A9-110C0BAF7657}"/>
            </c:ext>
          </c:extLst>
        </c:ser>
        <c:ser>
          <c:idx val="1"/>
          <c:order val="1"/>
          <c:spPr>
            <a:solidFill>
              <a:schemeClr val="accent4"/>
            </a:solidFill>
            <a:ln w="127000">
              <a:solidFill>
                <a:schemeClr val="accent4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4"/>
              </a:solidFill>
              <a:ln w="1016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494-4372-93A9-110C0BAF7657}"/>
              </c:ext>
            </c:extLst>
          </c:dPt>
          <c:val>
            <c:numRef>
              <c:f>'Economies réalisées période 1'!$F$69:$F$81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1-7494-4372-93A9-110C0BAF7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675824"/>
        <c:axId val="487677136"/>
      </c:barChart>
      <c:catAx>
        <c:axId val="487675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487677136"/>
        <c:crosses val="autoZero"/>
        <c:auto val="1"/>
        <c:lblAlgn val="ctr"/>
        <c:lblOffset val="100"/>
        <c:noMultiLvlLbl val="0"/>
      </c:catAx>
      <c:valAx>
        <c:axId val="4876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767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Economies</a:t>
            </a:r>
            <a:r>
              <a:rPr lang="fr-FR" baseline="0"/>
              <a:t> €, par site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'Economies réalisées période 1'!$N$54:$N$82</c:f>
              <c:numCache>
                <c:formatCode>_(* #,##0.00_);_(* \(#,##0.00\);_(* "-"??_);_(@_)</c:formatCode>
                <c:ptCount val="29"/>
                <c:pt idx="0">
                  <c:v>16981.25</c:v>
                </c:pt>
                <c:pt idx="1">
                  <c:v>12688.46</c:v>
                </c:pt>
                <c:pt idx="2">
                  <c:v>12688.46</c:v>
                </c:pt>
                <c:pt idx="3">
                  <c:v>9373.65</c:v>
                </c:pt>
                <c:pt idx="4">
                  <c:v>6628.3</c:v>
                </c:pt>
                <c:pt idx="5">
                  <c:v>6344.23</c:v>
                </c:pt>
                <c:pt idx="6">
                  <c:v>5298.15</c:v>
                </c:pt>
                <c:pt idx="7">
                  <c:v>5026.45</c:v>
                </c:pt>
                <c:pt idx="8">
                  <c:v>3939.6499999999996</c:v>
                </c:pt>
                <c:pt idx="9">
                  <c:v>3882.29</c:v>
                </c:pt>
                <c:pt idx="10">
                  <c:v>3787.6</c:v>
                </c:pt>
                <c:pt idx="11">
                  <c:v>3408.84</c:v>
                </c:pt>
                <c:pt idx="12">
                  <c:v>3260.3999999999996</c:v>
                </c:pt>
                <c:pt idx="13">
                  <c:v>2978.0004999999996</c:v>
                </c:pt>
                <c:pt idx="14">
                  <c:v>2746.0099999999998</c:v>
                </c:pt>
                <c:pt idx="15">
                  <c:v>2461.94</c:v>
                </c:pt>
                <c:pt idx="16">
                  <c:v>2367.25</c:v>
                </c:pt>
                <c:pt idx="17">
                  <c:v>2367.25</c:v>
                </c:pt>
                <c:pt idx="18">
                  <c:v>2309.4499999999998</c:v>
                </c:pt>
                <c:pt idx="19">
                  <c:v>2083.1799999999998</c:v>
                </c:pt>
                <c:pt idx="20">
                  <c:v>1829.8995</c:v>
                </c:pt>
                <c:pt idx="21">
                  <c:v>1630.1999999999998</c:v>
                </c:pt>
                <c:pt idx="22">
                  <c:v>1515.04</c:v>
                </c:pt>
                <c:pt idx="23">
                  <c:v>815.09999999999991</c:v>
                </c:pt>
                <c:pt idx="24">
                  <c:v>526.4763999999999</c:v>
                </c:pt>
                <c:pt idx="25">
                  <c:v>378.76</c:v>
                </c:pt>
                <c:pt idx="26">
                  <c:v>337.09640000000002</c:v>
                </c:pt>
                <c:pt idx="27">
                  <c:v>284.07</c:v>
                </c:pt>
                <c:pt idx="28">
                  <c:v>113.628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C-4F90-8D03-9FE43E4CA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044600"/>
        <c:axId val="613046568"/>
      </c:barChart>
      <c:catAx>
        <c:axId val="613044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3046568"/>
        <c:crosses val="autoZero"/>
        <c:auto val="1"/>
        <c:lblAlgn val="ctr"/>
        <c:lblOffset val="100"/>
        <c:noMultiLvlLbl val="0"/>
      </c:catAx>
      <c:valAx>
        <c:axId val="61304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304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Economies</a:t>
            </a:r>
            <a:r>
              <a:rPr lang="fr-FR" baseline="0"/>
              <a:t> réalisées par site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4-4372-93A9-110C0BAF765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94-4372-93A9-110C0BAF7657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94-4372-93A9-110C0BAF7657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94-4372-93A9-110C0BAF7657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94-4372-93A9-110C0BAF7657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94-4372-93A9-110C0BAF7657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94-4372-93A9-110C0BAF7657}"/>
              </c:ext>
            </c:extLst>
          </c:dPt>
          <c:val>
            <c:numRef>
              <c:f>'Economies réalisées période 1'!$C$69:$C$98</c:f>
              <c:numCache>
                <c:formatCode>0%</c:formatCode>
                <c:ptCount val="30"/>
                <c:pt idx="0">
                  <c:v>0.29720000000000002</c:v>
                </c:pt>
                <c:pt idx="1">
                  <c:v>0.28000000000000003</c:v>
                </c:pt>
                <c:pt idx="2">
                  <c:v>0.20419999999999999</c:v>
                </c:pt>
                <c:pt idx="3">
                  <c:v>0.17</c:v>
                </c:pt>
                <c:pt idx="4">
                  <c:v>0.17</c:v>
                </c:pt>
                <c:pt idx="5">
                  <c:v>0.16078000000000001</c:v>
                </c:pt>
                <c:pt idx="6">
                  <c:v>0.14430000000000001</c:v>
                </c:pt>
                <c:pt idx="7">
                  <c:v>0.13</c:v>
                </c:pt>
                <c:pt idx="8">
                  <c:v>0.11</c:v>
                </c:pt>
                <c:pt idx="9">
                  <c:v>9.7199999999999995E-2</c:v>
                </c:pt>
                <c:pt idx="10">
                  <c:v>8.6599999999999996E-2</c:v>
                </c:pt>
                <c:pt idx="11">
                  <c:v>7.7499999999999999E-2</c:v>
                </c:pt>
                <c:pt idx="12">
                  <c:v>7.4300000000000005E-2</c:v>
                </c:pt>
                <c:pt idx="13">
                  <c:v>5.0299999999999997E-2</c:v>
                </c:pt>
                <c:pt idx="14">
                  <c:v>0.04</c:v>
                </c:pt>
                <c:pt idx="15">
                  <c:v>3.7499999999999999E-2</c:v>
                </c:pt>
                <c:pt idx="16">
                  <c:v>1.04E-2</c:v>
                </c:pt>
                <c:pt idx="17">
                  <c:v>0.01</c:v>
                </c:pt>
                <c:pt idx="18">
                  <c:v>7.1999999999999998E-3</c:v>
                </c:pt>
                <c:pt idx="19">
                  <c:v>1.8E-3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-0.01</c:v>
                </c:pt>
                <c:pt idx="24">
                  <c:v>-1.5699999999999999E-2</c:v>
                </c:pt>
                <c:pt idx="25">
                  <c:v>-0.02</c:v>
                </c:pt>
                <c:pt idx="26">
                  <c:v>-0.04</c:v>
                </c:pt>
                <c:pt idx="27">
                  <c:v>-0.05</c:v>
                </c:pt>
                <c:pt idx="28">
                  <c:v>-0.08</c:v>
                </c:pt>
                <c:pt idx="29">
                  <c:v>-0.11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94-4372-93A9-110C0BAF7657}"/>
            </c:ext>
          </c:extLst>
        </c:ser>
        <c:ser>
          <c:idx val="1"/>
          <c:order val="1"/>
          <c:spPr>
            <a:solidFill>
              <a:schemeClr val="accent4"/>
            </a:solidFill>
            <a:ln w="127000">
              <a:solidFill>
                <a:schemeClr val="accent4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4"/>
              </a:solidFill>
              <a:ln w="1016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494-4372-93A9-110C0BAF7657}"/>
              </c:ext>
            </c:extLst>
          </c:dPt>
          <c:val>
            <c:numRef>
              <c:f>'Economies réalisées période 1'!$F$69:$F$81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1-7494-4372-93A9-110C0BAF7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675824"/>
        <c:axId val="487677136"/>
      </c:barChart>
      <c:catAx>
        <c:axId val="487675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487677136"/>
        <c:crosses val="autoZero"/>
        <c:auto val="1"/>
        <c:lblAlgn val="ctr"/>
        <c:lblOffset val="100"/>
        <c:noMultiLvlLbl val="0"/>
      </c:catAx>
      <c:valAx>
        <c:axId val="4876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767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Economies</a:t>
            </a:r>
            <a:r>
              <a:rPr lang="fr-FR" baseline="0"/>
              <a:t> €, par site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'Economies réalisées période 1'!$N$54:$N$82</c:f>
              <c:numCache>
                <c:formatCode>_(* #,##0.00_);_(* \(#,##0.00\);_(* "-"??_);_(@_)</c:formatCode>
                <c:ptCount val="29"/>
                <c:pt idx="0">
                  <c:v>16981.25</c:v>
                </c:pt>
                <c:pt idx="1">
                  <c:v>12688.46</c:v>
                </c:pt>
                <c:pt idx="2">
                  <c:v>12688.46</c:v>
                </c:pt>
                <c:pt idx="3">
                  <c:v>9373.65</c:v>
                </c:pt>
                <c:pt idx="4">
                  <c:v>6628.3</c:v>
                </c:pt>
                <c:pt idx="5">
                  <c:v>6344.23</c:v>
                </c:pt>
                <c:pt idx="6">
                  <c:v>5298.15</c:v>
                </c:pt>
                <c:pt idx="7">
                  <c:v>5026.45</c:v>
                </c:pt>
                <c:pt idx="8">
                  <c:v>3939.6499999999996</c:v>
                </c:pt>
                <c:pt idx="9">
                  <c:v>3882.29</c:v>
                </c:pt>
                <c:pt idx="10">
                  <c:v>3787.6</c:v>
                </c:pt>
                <c:pt idx="11">
                  <c:v>3408.84</c:v>
                </c:pt>
                <c:pt idx="12">
                  <c:v>3260.3999999999996</c:v>
                </c:pt>
                <c:pt idx="13">
                  <c:v>2978.0004999999996</c:v>
                </c:pt>
                <c:pt idx="14">
                  <c:v>2746.0099999999998</c:v>
                </c:pt>
                <c:pt idx="15">
                  <c:v>2461.94</c:v>
                </c:pt>
                <c:pt idx="16">
                  <c:v>2367.25</c:v>
                </c:pt>
                <c:pt idx="17">
                  <c:v>2367.25</c:v>
                </c:pt>
                <c:pt idx="18">
                  <c:v>2309.4499999999998</c:v>
                </c:pt>
                <c:pt idx="19">
                  <c:v>2083.1799999999998</c:v>
                </c:pt>
                <c:pt idx="20">
                  <c:v>1829.8995</c:v>
                </c:pt>
                <c:pt idx="21">
                  <c:v>1630.1999999999998</c:v>
                </c:pt>
                <c:pt idx="22">
                  <c:v>1515.04</c:v>
                </c:pt>
                <c:pt idx="23">
                  <c:v>815.09999999999991</c:v>
                </c:pt>
                <c:pt idx="24">
                  <c:v>526.4763999999999</c:v>
                </c:pt>
                <c:pt idx="25">
                  <c:v>378.76</c:v>
                </c:pt>
                <c:pt idx="26">
                  <c:v>337.09640000000002</c:v>
                </c:pt>
                <c:pt idx="27">
                  <c:v>284.07</c:v>
                </c:pt>
                <c:pt idx="28">
                  <c:v>113.628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C-4F90-8D03-9FE43E4CA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044600"/>
        <c:axId val="613046568"/>
      </c:barChart>
      <c:catAx>
        <c:axId val="613044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3046568"/>
        <c:crosses val="autoZero"/>
        <c:auto val="1"/>
        <c:lblAlgn val="ctr"/>
        <c:lblOffset val="100"/>
        <c:noMultiLvlLbl val="0"/>
      </c:catAx>
      <c:valAx>
        <c:axId val="61304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304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308BB-B66F-4294-9C96-C79D506218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5F0D09-DDFD-48C0-9717-CCC356C30E78}">
      <dgm:prSet phldrT="[Texte]" custT="1"/>
      <dgm:spPr>
        <a:xfrm>
          <a:off x="142200" y="50775"/>
          <a:ext cx="1990813" cy="53136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200" b="1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Emission de GES en 2018: </a:t>
          </a:r>
        </a:p>
        <a:p>
          <a:r>
            <a:rPr lang="fr-FR" sz="1200" b="1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87 000 Tonnes de CO2 </a:t>
          </a:r>
          <a:endParaRPr lang="fr-FR" sz="1200" dirty="0">
            <a:solidFill>
              <a:sysClr val="window" lastClr="FFFFFF"/>
            </a:solidFill>
            <a:latin typeface="Calibri Light" panose="020F0302020204030204"/>
            <a:ea typeface="+mn-ea"/>
            <a:cs typeface="+mn-cs"/>
          </a:endParaRPr>
        </a:p>
      </dgm:t>
    </dgm:pt>
    <dgm:pt modelId="{2B30C808-1DE2-4DE7-BF99-D48C326E433E}" type="parTrans" cxnId="{FD909BF6-21D4-45DF-AA1F-EBBAC435985C}">
      <dgm:prSet/>
      <dgm:spPr/>
      <dgm:t>
        <a:bodyPr/>
        <a:lstStyle/>
        <a:p>
          <a:endParaRPr lang="fr-FR" sz="1400"/>
        </a:p>
      </dgm:t>
    </dgm:pt>
    <dgm:pt modelId="{BD707E5C-800A-4608-98AC-36AC434368D3}" type="sibTrans" cxnId="{FD909BF6-21D4-45DF-AA1F-EBBAC435985C}">
      <dgm:prSet/>
      <dgm:spPr/>
      <dgm:t>
        <a:bodyPr/>
        <a:lstStyle/>
        <a:p>
          <a:endParaRPr lang="fr-FR" sz="1400"/>
        </a:p>
      </dgm:t>
    </dgm:pt>
    <dgm:pt modelId="{DC7E7FC6-44AE-43B0-8C74-E8BABA4D6D0F}">
      <dgm:prSet phldrT="[Texte]" custT="1"/>
      <dgm:spPr>
        <a:xfrm>
          <a:off x="142200" y="867256"/>
          <a:ext cx="1990813" cy="53136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200" b="1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- 18% par rapport à 1990</a:t>
          </a:r>
          <a:endParaRPr lang="fr-FR" sz="1200" b="1" dirty="0">
            <a:solidFill>
              <a:sysClr val="window" lastClr="FFFFFF"/>
            </a:solidFill>
            <a:latin typeface="Calibri Light" panose="020F0302020204030204"/>
            <a:ea typeface="MS PGothic" pitchFamily="34" charset="-128"/>
            <a:cs typeface="+mn-cs"/>
          </a:endParaRPr>
        </a:p>
      </dgm:t>
    </dgm:pt>
    <dgm:pt modelId="{18CC5D6B-A808-4F77-B929-5434B9F94B61}" type="parTrans" cxnId="{ED62E71A-2022-487D-9ACF-05813DC5B612}">
      <dgm:prSet/>
      <dgm:spPr/>
      <dgm:t>
        <a:bodyPr/>
        <a:lstStyle/>
        <a:p>
          <a:endParaRPr lang="fr-FR" sz="1400"/>
        </a:p>
      </dgm:t>
    </dgm:pt>
    <dgm:pt modelId="{6BCEE441-9F0D-4F38-ACD4-A0E22B582BA1}" type="sibTrans" cxnId="{ED62E71A-2022-487D-9ACF-05813DC5B612}">
      <dgm:prSet/>
      <dgm:spPr/>
      <dgm:t>
        <a:bodyPr/>
        <a:lstStyle/>
        <a:p>
          <a:endParaRPr lang="fr-FR" sz="1400"/>
        </a:p>
      </dgm:t>
    </dgm:pt>
    <dgm:pt modelId="{524410F9-9AD0-4DFD-B0AB-17E5C01399A2}">
      <dgm:prSet phldrT="[Texte]" custT="1"/>
      <dgm:spPr>
        <a:xfrm>
          <a:off x="142200" y="1683736"/>
          <a:ext cx="1990813" cy="53136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200" b="1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Engagement COP21: - 50% en 2030</a:t>
          </a:r>
        </a:p>
        <a:p>
          <a:r>
            <a:rPr lang="fr-FR" sz="1200" b="1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Et neutralité carbone en 2050.</a:t>
          </a:r>
        </a:p>
        <a:p>
          <a:r>
            <a:rPr lang="fr-FR" sz="1200" b="1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12/12/20 : - 55% en 2030</a:t>
          </a:r>
          <a:endParaRPr lang="fr-FR" sz="1200" b="1" dirty="0">
            <a:solidFill>
              <a:sysClr val="window" lastClr="FFFFFF"/>
            </a:solidFill>
            <a:latin typeface="Calibri Light" panose="020F0302020204030204"/>
            <a:ea typeface="MS PGothic" pitchFamily="34" charset="-128"/>
            <a:cs typeface="+mn-cs"/>
          </a:endParaRPr>
        </a:p>
      </dgm:t>
    </dgm:pt>
    <dgm:pt modelId="{8C2E6C22-1C9F-4D63-B0A4-FBA4C985BEE8}" type="parTrans" cxnId="{8D1F8FC9-1F43-400D-80FC-F6DF904C89B9}">
      <dgm:prSet/>
      <dgm:spPr/>
      <dgm:t>
        <a:bodyPr/>
        <a:lstStyle/>
        <a:p>
          <a:endParaRPr lang="fr-FR" sz="1400"/>
        </a:p>
      </dgm:t>
    </dgm:pt>
    <dgm:pt modelId="{82458A78-0708-473B-AD8E-D1BB66E82352}" type="sibTrans" cxnId="{8D1F8FC9-1F43-400D-80FC-F6DF904C89B9}">
      <dgm:prSet/>
      <dgm:spPr/>
      <dgm:t>
        <a:bodyPr/>
        <a:lstStyle/>
        <a:p>
          <a:endParaRPr lang="fr-FR" sz="1400"/>
        </a:p>
      </dgm:t>
    </dgm:pt>
    <dgm:pt modelId="{82DC6019-F9BE-4D94-AC32-58748CF863F9}" type="pres">
      <dgm:prSet presAssocID="{483308BB-B66F-4294-9C96-C79D506218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2D034C1-0098-439B-BB1F-03F1852EA985}" type="pres">
      <dgm:prSet presAssocID="{9A5F0D09-DDFD-48C0-9717-CCC356C30E78}" presName="parentLin" presStyleCnt="0"/>
      <dgm:spPr/>
    </dgm:pt>
    <dgm:pt modelId="{5CB1A282-BD42-44B5-AE37-0FC31BBC5FD7}" type="pres">
      <dgm:prSet presAssocID="{9A5F0D09-DDFD-48C0-9717-CCC356C30E78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D2A1065-20C8-4F76-807E-78E70CCA9504}" type="pres">
      <dgm:prSet presAssocID="{9A5F0D09-DDFD-48C0-9717-CCC356C30E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47D114-4271-49D2-870D-E7B8D235C385}" type="pres">
      <dgm:prSet presAssocID="{9A5F0D09-DDFD-48C0-9717-CCC356C30E78}" presName="negativeSpace" presStyleCnt="0"/>
      <dgm:spPr/>
    </dgm:pt>
    <dgm:pt modelId="{A691D3B4-BBC5-4576-9C7A-EF889254F563}" type="pres">
      <dgm:prSet presAssocID="{9A5F0D09-DDFD-48C0-9717-CCC356C30E78}" presName="childText" presStyleLbl="conFgAcc1" presStyleIdx="0" presStyleCnt="3" custLinFactNeighborY="-70367">
        <dgm:presLayoutVars>
          <dgm:bulletEnabled val="1"/>
        </dgm:presLayoutVars>
      </dgm:prSet>
      <dgm:spPr>
        <a:xfrm>
          <a:off x="0" y="316456"/>
          <a:ext cx="2844019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90F3F8ED-E4CE-4895-84B7-586240A09AC4}" type="pres">
      <dgm:prSet presAssocID="{BD707E5C-800A-4608-98AC-36AC434368D3}" presName="spaceBetweenRectangles" presStyleCnt="0"/>
      <dgm:spPr/>
    </dgm:pt>
    <dgm:pt modelId="{2E0CD79C-B609-474D-A91B-26F7DBDA63DE}" type="pres">
      <dgm:prSet presAssocID="{DC7E7FC6-44AE-43B0-8C74-E8BABA4D6D0F}" presName="parentLin" presStyleCnt="0"/>
      <dgm:spPr/>
    </dgm:pt>
    <dgm:pt modelId="{8BAABEB8-564A-4909-BC68-5ECFAE3DC934}" type="pres">
      <dgm:prSet presAssocID="{DC7E7FC6-44AE-43B0-8C74-E8BABA4D6D0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2BE3FD4-5E7D-4F28-80DB-D537A2AB90F6}" type="pres">
      <dgm:prSet presAssocID="{DC7E7FC6-44AE-43B0-8C74-E8BABA4D6D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4E293B-CFEC-4A35-8B97-B87DF72DE8F0}" type="pres">
      <dgm:prSet presAssocID="{DC7E7FC6-44AE-43B0-8C74-E8BABA4D6D0F}" presName="negativeSpace" presStyleCnt="0"/>
      <dgm:spPr/>
    </dgm:pt>
    <dgm:pt modelId="{F896E144-09E7-4EA8-B84A-661CF53B9BF7}" type="pres">
      <dgm:prSet presAssocID="{DC7E7FC6-44AE-43B0-8C74-E8BABA4D6D0F}" presName="childText" presStyleLbl="conFgAcc1" presStyleIdx="1" presStyleCnt="3">
        <dgm:presLayoutVars>
          <dgm:bulletEnabled val="1"/>
        </dgm:presLayoutVars>
      </dgm:prSet>
      <dgm:spPr>
        <a:xfrm>
          <a:off x="0" y="1132936"/>
          <a:ext cx="2844019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62EB459D-69EF-415D-A870-03C379904094}" type="pres">
      <dgm:prSet presAssocID="{6BCEE441-9F0D-4F38-ACD4-A0E22B582BA1}" presName="spaceBetweenRectangles" presStyleCnt="0"/>
      <dgm:spPr/>
    </dgm:pt>
    <dgm:pt modelId="{E717B026-6BD8-407E-8754-05FD669460B7}" type="pres">
      <dgm:prSet presAssocID="{524410F9-9AD0-4DFD-B0AB-17E5C01399A2}" presName="parentLin" presStyleCnt="0"/>
      <dgm:spPr/>
    </dgm:pt>
    <dgm:pt modelId="{14BC0F34-464E-40B5-9718-0DB078F2A53E}" type="pres">
      <dgm:prSet presAssocID="{524410F9-9AD0-4DFD-B0AB-17E5C01399A2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BD359D30-86FB-4D91-9F2A-0B0507660A47}" type="pres">
      <dgm:prSet presAssocID="{524410F9-9AD0-4DFD-B0AB-17E5C01399A2}" presName="parentText" presStyleLbl="node1" presStyleIdx="2" presStyleCnt="3" custScaleX="142857" custScaleY="15728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D91570-2EA7-4699-9D5B-53267764ABCE}" type="pres">
      <dgm:prSet presAssocID="{524410F9-9AD0-4DFD-B0AB-17E5C01399A2}" presName="negativeSpace" presStyleCnt="0"/>
      <dgm:spPr/>
    </dgm:pt>
    <dgm:pt modelId="{E4044B51-1C20-4D0E-B88D-D0C50226143E}" type="pres">
      <dgm:prSet presAssocID="{524410F9-9AD0-4DFD-B0AB-17E5C01399A2}" presName="childText" presStyleLbl="conFgAcc1" presStyleIdx="2" presStyleCnt="3">
        <dgm:presLayoutVars>
          <dgm:bulletEnabled val="1"/>
        </dgm:presLayoutVars>
      </dgm:prSet>
      <dgm:spPr>
        <a:xfrm>
          <a:off x="0" y="1949416"/>
          <a:ext cx="2844019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</dgm:ptLst>
  <dgm:cxnLst>
    <dgm:cxn modelId="{50886250-2E80-4790-942A-F9B6364ADB93}" type="presOf" srcId="{9A5F0D09-DDFD-48C0-9717-CCC356C30E78}" destId="{5CB1A282-BD42-44B5-AE37-0FC31BBC5FD7}" srcOrd="0" destOrd="0" presId="urn:microsoft.com/office/officeart/2005/8/layout/list1"/>
    <dgm:cxn modelId="{59221F03-D4B6-4E2E-A387-FB6417EE3C5A}" type="presOf" srcId="{524410F9-9AD0-4DFD-B0AB-17E5C01399A2}" destId="{14BC0F34-464E-40B5-9718-0DB078F2A53E}" srcOrd="0" destOrd="0" presId="urn:microsoft.com/office/officeart/2005/8/layout/list1"/>
    <dgm:cxn modelId="{223E4226-0DE4-41AE-89F8-ED302EFA9F85}" type="presOf" srcId="{483308BB-B66F-4294-9C96-C79D5062185E}" destId="{82DC6019-F9BE-4D94-AC32-58748CF863F9}" srcOrd="0" destOrd="0" presId="urn:microsoft.com/office/officeart/2005/8/layout/list1"/>
    <dgm:cxn modelId="{25221076-A8EA-4097-A4E8-5E7B9311A4A8}" type="presOf" srcId="{DC7E7FC6-44AE-43B0-8C74-E8BABA4D6D0F}" destId="{12BE3FD4-5E7D-4F28-80DB-D537A2AB90F6}" srcOrd="1" destOrd="0" presId="urn:microsoft.com/office/officeart/2005/8/layout/list1"/>
    <dgm:cxn modelId="{4F6087BE-0F5C-4B12-90F2-471E5E026D4D}" type="presOf" srcId="{DC7E7FC6-44AE-43B0-8C74-E8BABA4D6D0F}" destId="{8BAABEB8-564A-4909-BC68-5ECFAE3DC934}" srcOrd="0" destOrd="0" presId="urn:microsoft.com/office/officeart/2005/8/layout/list1"/>
    <dgm:cxn modelId="{82F169D8-A817-485C-9E12-6E020BE4C461}" type="presOf" srcId="{9A5F0D09-DDFD-48C0-9717-CCC356C30E78}" destId="{9D2A1065-20C8-4F76-807E-78E70CCA9504}" srcOrd="1" destOrd="0" presId="urn:microsoft.com/office/officeart/2005/8/layout/list1"/>
    <dgm:cxn modelId="{5ECA7F56-608E-4F24-8A16-54C0471CD77C}" type="presOf" srcId="{524410F9-9AD0-4DFD-B0AB-17E5C01399A2}" destId="{BD359D30-86FB-4D91-9F2A-0B0507660A47}" srcOrd="1" destOrd="0" presId="urn:microsoft.com/office/officeart/2005/8/layout/list1"/>
    <dgm:cxn modelId="{8D1F8FC9-1F43-400D-80FC-F6DF904C89B9}" srcId="{483308BB-B66F-4294-9C96-C79D5062185E}" destId="{524410F9-9AD0-4DFD-B0AB-17E5C01399A2}" srcOrd="2" destOrd="0" parTransId="{8C2E6C22-1C9F-4D63-B0A4-FBA4C985BEE8}" sibTransId="{82458A78-0708-473B-AD8E-D1BB66E82352}"/>
    <dgm:cxn modelId="{FD909BF6-21D4-45DF-AA1F-EBBAC435985C}" srcId="{483308BB-B66F-4294-9C96-C79D5062185E}" destId="{9A5F0D09-DDFD-48C0-9717-CCC356C30E78}" srcOrd="0" destOrd="0" parTransId="{2B30C808-1DE2-4DE7-BF99-D48C326E433E}" sibTransId="{BD707E5C-800A-4608-98AC-36AC434368D3}"/>
    <dgm:cxn modelId="{ED62E71A-2022-487D-9ACF-05813DC5B612}" srcId="{483308BB-B66F-4294-9C96-C79D5062185E}" destId="{DC7E7FC6-44AE-43B0-8C74-E8BABA4D6D0F}" srcOrd="1" destOrd="0" parTransId="{18CC5D6B-A808-4F77-B929-5434B9F94B61}" sibTransId="{6BCEE441-9F0D-4F38-ACD4-A0E22B582BA1}"/>
    <dgm:cxn modelId="{A9FD10FA-F540-43B8-AE26-C15C9F19513D}" type="presParOf" srcId="{82DC6019-F9BE-4D94-AC32-58748CF863F9}" destId="{72D034C1-0098-439B-BB1F-03F1852EA985}" srcOrd="0" destOrd="0" presId="urn:microsoft.com/office/officeart/2005/8/layout/list1"/>
    <dgm:cxn modelId="{3FD99ECD-EF58-4473-8AAD-DD6FACFC1C3C}" type="presParOf" srcId="{72D034C1-0098-439B-BB1F-03F1852EA985}" destId="{5CB1A282-BD42-44B5-AE37-0FC31BBC5FD7}" srcOrd="0" destOrd="0" presId="urn:microsoft.com/office/officeart/2005/8/layout/list1"/>
    <dgm:cxn modelId="{A143FDDC-F070-407F-AFBC-283DD76C6BF6}" type="presParOf" srcId="{72D034C1-0098-439B-BB1F-03F1852EA985}" destId="{9D2A1065-20C8-4F76-807E-78E70CCA9504}" srcOrd="1" destOrd="0" presId="urn:microsoft.com/office/officeart/2005/8/layout/list1"/>
    <dgm:cxn modelId="{870BC07D-262F-4FB7-A231-284B6FDEDADF}" type="presParOf" srcId="{82DC6019-F9BE-4D94-AC32-58748CF863F9}" destId="{8647D114-4271-49D2-870D-E7B8D235C385}" srcOrd="1" destOrd="0" presId="urn:microsoft.com/office/officeart/2005/8/layout/list1"/>
    <dgm:cxn modelId="{CCB0EBB6-F83B-4FFE-80E2-7FAA93892357}" type="presParOf" srcId="{82DC6019-F9BE-4D94-AC32-58748CF863F9}" destId="{A691D3B4-BBC5-4576-9C7A-EF889254F563}" srcOrd="2" destOrd="0" presId="urn:microsoft.com/office/officeart/2005/8/layout/list1"/>
    <dgm:cxn modelId="{E6031756-8161-41D1-8015-84E293D6607B}" type="presParOf" srcId="{82DC6019-F9BE-4D94-AC32-58748CF863F9}" destId="{90F3F8ED-E4CE-4895-84B7-586240A09AC4}" srcOrd="3" destOrd="0" presId="urn:microsoft.com/office/officeart/2005/8/layout/list1"/>
    <dgm:cxn modelId="{3F4A4185-392D-43A5-BC17-B1290B560518}" type="presParOf" srcId="{82DC6019-F9BE-4D94-AC32-58748CF863F9}" destId="{2E0CD79C-B609-474D-A91B-26F7DBDA63DE}" srcOrd="4" destOrd="0" presId="urn:microsoft.com/office/officeart/2005/8/layout/list1"/>
    <dgm:cxn modelId="{273CD180-F9D1-4817-B77C-A6224E194DBB}" type="presParOf" srcId="{2E0CD79C-B609-474D-A91B-26F7DBDA63DE}" destId="{8BAABEB8-564A-4909-BC68-5ECFAE3DC934}" srcOrd="0" destOrd="0" presId="urn:microsoft.com/office/officeart/2005/8/layout/list1"/>
    <dgm:cxn modelId="{460B0D5D-832F-4D44-8D88-689937104B92}" type="presParOf" srcId="{2E0CD79C-B609-474D-A91B-26F7DBDA63DE}" destId="{12BE3FD4-5E7D-4F28-80DB-D537A2AB90F6}" srcOrd="1" destOrd="0" presId="urn:microsoft.com/office/officeart/2005/8/layout/list1"/>
    <dgm:cxn modelId="{975423F6-B389-4911-9770-28BC993F6205}" type="presParOf" srcId="{82DC6019-F9BE-4D94-AC32-58748CF863F9}" destId="{524E293B-CFEC-4A35-8B97-B87DF72DE8F0}" srcOrd="5" destOrd="0" presId="urn:microsoft.com/office/officeart/2005/8/layout/list1"/>
    <dgm:cxn modelId="{500038BC-5A8E-44C1-A01E-ECD4AF526DCA}" type="presParOf" srcId="{82DC6019-F9BE-4D94-AC32-58748CF863F9}" destId="{F896E144-09E7-4EA8-B84A-661CF53B9BF7}" srcOrd="6" destOrd="0" presId="urn:microsoft.com/office/officeart/2005/8/layout/list1"/>
    <dgm:cxn modelId="{DE72EE93-2D87-4136-B6E0-238E6E982E67}" type="presParOf" srcId="{82DC6019-F9BE-4D94-AC32-58748CF863F9}" destId="{62EB459D-69EF-415D-A870-03C379904094}" srcOrd="7" destOrd="0" presId="urn:microsoft.com/office/officeart/2005/8/layout/list1"/>
    <dgm:cxn modelId="{3FE3EE5B-EFA9-4381-84C1-C757C18F8EB6}" type="presParOf" srcId="{82DC6019-F9BE-4D94-AC32-58748CF863F9}" destId="{E717B026-6BD8-407E-8754-05FD669460B7}" srcOrd="8" destOrd="0" presId="urn:microsoft.com/office/officeart/2005/8/layout/list1"/>
    <dgm:cxn modelId="{8EE91A8E-94BB-4DEE-8304-86EA6739405B}" type="presParOf" srcId="{E717B026-6BD8-407E-8754-05FD669460B7}" destId="{14BC0F34-464E-40B5-9718-0DB078F2A53E}" srcOrd="0" destOrd="0" presId="urn:microsoft.com/office/officeart/2005/8/layout/list1"/>
    <dgm:cxn modelId="{3FB7FFF0-D46C-49B8-AC53-E16BA2A7EAFD}" type="presParOf" srcId="{E717B026-6BD8-407E-8754-05FD669460B7}" destId="{BD359D30-86FB-4D91-9F2A-0B0507660A47}" srcOrd="1" destOrd="0" presId="urn:microsoft.com/office/officeart/2005/8/layout/list1"/>
    <dgm:cxn modelId="{0C471EDC-CD9E-473E-A6F9-28DFE0047C1F}" type="presParOf" srcId="{82DC6019-F9BE-4D94-AC32-58748CF863F9}" destId="{14D91570-2EA7-4699-9D5B-53267764ABCE}" srcOrd="9" destOrd="0" presId="urn:microsoft.com/office/officeart/2005/8/layout/list1"/>
    <dgm:cxn modelId="{5DC3E64F-ABBA-4C3C-B68C-8FF259BF7B78}" type="presParOf" srcId="{82DC6019-F9BE-4D94-AC32-58748CF863F9}" destId="{E4044B51-1C20-4D0E-B88D-D0C5022614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C3D41-5642-4FE8-85BA-0FF5762F58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D00AFF-B4B4-48B9-BFB6-512E367EB943}">
      <dgm:prSet phldrT="[Texte]"/>
      <dgm:spPr/>
      <dgm:t>
        <a:bodyPr/>
        <a:lstStyle/>
        <a:p>
          <a:r>
            <a:rPr lang="fr-FR" dirty="0" smtClean="0"/>
            <a:t>01/01/22</a:t>
          </a:r>
          <a:endParaRPr lang="fr-FR" dirty="0"/>
        </a:p>
      </dgm:t>
    </dgm:pt>
    <dgm:pt modelId="{643C8A50-3524-4706-80AD-DD56ADD4D92E}" type="parTrans" cxnId="{A2AA1596-750A-488F-A8D4-4E72E6E798F2}">
      <dgm:prSet/>
      <dgm:spPr/>
      <dgm:t>
        <a:bodyPr/>
        <a:lstStyle/>
        <a:p>
          <a:endParaRPr lang="fr-FR"/>
        </a:p>
      </dgm:t>
    </dgm:pt>
    <dgm:pt modelId="{6AA4ECC0-B93C-4F87-8FAA-8904B5566F13}" type="sibTrans" cxnId="{A2AA1596-750A-488F-A8D4-4E72E6E798F2}">
      <dgm:prSet/>
      <dgm:spPr/>
      <dgm:t>
        <a:bodyPr/>
        <a:lstStyle/>
        <a:p>
          <a:endParaRPr lang="fr-FR"/>
        </a:p>
      </dgm:t>
    </dgm:pt>
    <dgm:pt modelId="{FC9C5109-086A-4710-9619-65BB865594A4}">
      <dgm:prSet phldrT="[Texte]"/>
      <dgm:spPr/>
      <dgm:t>
        <a:bodyPr/>
        <a:lstStyle/>
        <a:p>
          <a:r>
            <a:rPr lang="fr-FR" dirty="0" smtClean="0">
              <a:latin typeface="Calibri" panose="020F0502020204030204" pitchFamily="34" charset="0"/>
            </a:rPr>
            <a:t>pour les bâtiments achevés entre 1930 et 1990 </a:t>
          </a:r>
          <a:endParaRPr lang="fr-FR" dirty="0"/>
        </a:p>
      </dgm:t>
    </dgm:pt>
    <dgm:pt modelId="{53211A29-F803-4865-AD7B-2BBC7A053DC4}" type="parTrans" cxnId="{8B9DE10D-D5EA-4667-8F94-88334A2C56F2}">
      <dgm:prSet/>
      <dgm:spPr/>
      <dgm:t>
        <a:bodyPr/>
        <a:lstStyle/>
        <a:p>
          <a:endParaRPr lang="fr-FR"/>
        </a:p>
      </dgm:t>
    </dgm:pt>
    <dgm:pt modelId="{CEB601B4-9AE3-4072-B4DA-F2D01A4B821C}" type="sibTrans" cxnId="{8B9DE10D-D5EA-4667-8F94-88334A2C56F2}">
      <dgm:prSet/>
      <dgm:spPr/>
      <dgm:t>
        <a:bodyPr/>
        <a:lstStyle/>
        <a:p>
          <a:endParaRPr lang="fr-FR"/>
        </a:p>
      </dgm:t>
    </dgm:pt>
    <dgm:pt modelId="{48F94619-51A6-4968-838E-B0F645DF961B}">
      <dgm:prSet phldrT="[Texte]"/>
      <dgm:spPr/>
      <dgm:t>
        <a:bodyPr/>
        <a:lstStyle/>
        <a:p>
          <a:r>
            <a:rPr lang="fr-FR" dirty="0" smtClean="0"/>
            <a:t>01/01/25</a:t>
          </a:r>
          <a:endParaRPr lang="fr-FR" dirty="0"/>
        </a:p>
      </dgm:t>
    </dgm:pt>
    <dgm:pt modelId="{89B6275D-1317-4F2B-87E2-E8C9F2471EE3}" type="parTrans" cxnId="{6E1D1007-7797-4A8F-8F7B-AB8204602A51}">
      <dgm:prSet/>
      <dgm:spPr/>
      <dgm:t>
        <a:bodyPr/>
        <a:lstStyle/>
        <a:p>
          <a:endParaRPr lang="fr-FR"/>
        </a:p>
      </dgm:t>
    </dgm:pt>
    <dgm:pt modelId="{11B5B3D1-B6BC-49BD-A091-47368529665F}" type="sibTrans" cxnId="{6E1D1007-7797-4A8F-8F7B-AB8204602A51}">
      <dgm:prSet/>
      <dgm:spPr/>
      <dgm:t>
        <a:bodyPr/>
        <a:lstStyle/>
        <a:p>
          <a:endParaRPr lang="fr-FR"/>
        </a:p>
      </dgm:t>
    </dgm:pt>
    <dgm:pt modelId="{91959092-B30B-4FD3-B7D4-95F34AB98237}">
      <dgm:prSet phldrT="[Texte]"/>
      <dgm:spPr/>
      <dgm:t>
        <a:bodyPr/>
        <a:lstStyle/>
        <a:p>
          <a:r>
            <a:rPr lang="fr-FR" dirty="0" smtClean="0">
              <a:latin typeface="Calibri" panose="020F0502020204030204" pitchFamily="34" charset="0"/>
            </a:rPr>
            <a:t>pour les bâtiments achevés entre 1991 et 2013 </a:t>
          </a:r>
          <a:endParaRPr lang="fr-FR" dirty="0"/>
        </a:p>
      </dgm:t>
    </dgm:pt>
    <dgm:pt modelId="{8F727FCA-4023-42AD-934F-DC494813BD05}" type="parTrans" cxnId="{D17F613B-A5E2-4C08-9350-168EF403FE8E}">
      <dgm:prSet/>
      <dgm:spPr/>
      <dgm:t>
        <a:bodyPr/>
        <a:lstStyle/>
        <a:p>
          <a:endParaRPr lang="fr-FR"/>
        </a:p>
      </dgm:t>
    </dgm:pt>
    <dgm:pt modelId="{F612F983-074B-4663-9676-81E7AF53DB93}" type="sibTrans" cxnId="{D17F613B-A5E2-4C08-9350-168EF403FE8E}">
      <dgm:prSet/>
      <dgm:spPr/>
      <dgm:t>
        <a:bodyPr/>
        <a:lstStyle/>
        <a:p>
          <a:endParaRPr lang="fr-FR"/>
        </a:p>
      </dgm:t>
    </dgm:pt>
    <dgm:pt modelId="{16133FF8-0D74-43AD-8288-CD41C4B42DC6}">
      <dgm:prSet phldrT="[Texte]"/>
      <dgm:spPr/>
      <dgm:t>
        <a:bodyPr/>
        <a:lstStyle/>
        <a:p>
          <a:r>
            <a:rPr lang="fr-FR" dirty="0" smtClean="0"/>
            <a:t>01/01/28</a:t>
          </a:r>
          <a:endParaRPr lang="fr-FR" dirty="0"/>
        </a:p>
      </dgm:t>
    </dgm:pt>
    <dgm:pt modelId="{E95B83C7-CC93-4B5A-A662-3F632FBE043D}" type="parTrans" cxnId="{CBE130B0-1367-450C-AFAF-D0C1DA42C41E}">
      <dgm:prSet/>
      <dgm:spPr/>
      <dgm:t>
        <a:bodyPr/>
        <a:lstStyle/>
        <a:p>
          <a:endParaRPr lang="fr-FR"/>
        </a:p>
      </dgm:t>
    </dgm:pt>
    <dgm:pt modelId="{B27D6391-B428-4DEA-9EF0-11D45D343BCF}" type="sibTrans" cxnId="{CBE130B0-1367-450C-AFAF-D0C1DA42C41E}">
      <dgm:prSet/>
      <dgm:spPr/>
      <dgm:t>
        <a:bodyPr/>
        <a:lstStyle/>
        <a:p>
          <a:endParaRPr lang="fr-FR"/>
        </a:p>
      </dgm:t>
    </dgm:pt>
    <dgm:pt modelId="{97204144-D3A4-4BE7-9339-0F10EC0D79B5}">
      <dgm:prSet phldrT="[Texte]"/>
      <dgm:spPr/>
      <dgm:t>
        <a:bodyPr/>
        <a:lstStyle/>
        <a:p>
          <a:endParaRPr lang="fr-FR" dirty="0"/>
        </a:p>
      </dgm:t>
    </dgm:pt>
    <dgm:pt modelId="{C1594F45-A926-446F-A2CF-058356FDE2F8}" type="parTrans" cxnId="{CD3EF505-6473-4928-8C10-491D37DF6C4E}">
      <dgm:prSet/>
      <dgm:spPr/>
      <dgm:t>
        <a:bodyPr/>
        <a:lstStyle/>
        <a:p>
          <a:endParaRPr lang="fr-FR"/>
        </a:p>
      </dgm:t>
    </dgm:pt>
    <dgm:pt modelId="{2C530B92-EF86-4234-AA64-C303C6403FE9}" type="sibTrans" cxnId="{CD3EF505-6473-4928-8C10-491D37DF6C4E}">
      <dgm:prSet/>
      <dgm:spPr/>
      <dgm:t>
        <a:bodyPr/>
        <a:lstStyle/>
        <a:p>
          <a:endParaRPr lang="fr-FR"/>
        </a:p>
      </dgm:t>
    </dgm:pt>
    <dgm:pt modelId="{F332FF39-74E7-4F0E-87F5-93CABA42B727}">
      <dgm:prSet/>
      <dgm:spPr/>
      <dgm:t>
        <a:bodyPr/>
        <a:lstStyle/>
        <a:p>
          <a:r>
            <a:rPr lang="fr-FR" dirty="0" smtClean="0">
              <a:latin typeface="Calibri" panose="020F0502020204030204" pitchFamily="34" charset="0"/>
            </a:rPr>
            <a:t>pour tous les bâtiments achevés avant 1930</a:t>
          </a:r>
          <a:endParaRPr lang="fr-FR" dirty="0"/>
        </a:p>
      </dgm:t>
    </dgm:pt>
    <dgm:pt modelId="{17C869DD-F88F-47AA-BF94-99260C2B80E0}" type="parTrans" cxnId="{CF069C72-7BCC-400F-B071-A8F41E450F97}">
      <dgm:prSet/>
      <dgm:spPr/>
      <dgm:t>
        <a:bodyPr/>
        <a:lstStyle/>
        <a:p>
          <a:endParaRPr lang="fr-FR"/>
        </a:p>
      </dgm:t>
    </dgm:pt>
    <dgm:pt modelId="{D98E5741-605E-4962-A978-E77742F8CB87}" type="sibTrans" cxnId="{CF069C72-7BCC-400F-B071-A8F41E450F97}">
      <dgm:prSet/>
      <dgm:spPr/>
      <dgm:t>
        <a:bodyPr/>
        <a:lstStyle/>
        <a:p>
          <a:endParaRPr lang="fr-FR"/>
        </a:p>
      </dgm:t>
    </dgm:pt>
    <dgm:pt modelId="{75A3C5F4-0A98-45D3-8936-AF4B125088DA}" type="pres">
      <dgm:prSet presAssocID="{68BC3D41-5642-4FE8-85BA-0FF5762F58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5206D9-0952-40F2-8D75-E5E627218860}" type="pres">
      <dgm:prSet presAssocID="{A8D00AFF-B4B4-48B9-BFB6-512E367EB943}" presName="composite" presStyleCnt="0"/>
      <dgm:spPr/>
    </dgm:pt>
    <dgm:pt modelId="{3A9C60EE-F6B4-4617-B370-7459A71CCA66}" type="pres">
      <dgm:prSet presAssocID="{A8D00AFF-B4B4-48B9-BFB6-512E367EB9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F15B5-B432-4C6F-B705-9B3737DC8B3E}" type="pres">
      <dgm:prSet presAssocID="{A8D00AFF-B4B4-48B9-BFB6-512E367EB943}" presName="descendantText" presStyleLbl="alignAcc1" presStyleIdx="0" presStyleCnt="3" custLinFactNeighborX="-143" custLinFactNeighborY="-150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AE3E9D-265D-47F9-B823-C582209EE559}" type="pres">
      <dgm:prSet presAssocID="{6AA4ECC0-B93C-4F87-8FAA-8904B5566F13}" presName="sp" presStyleCnt="0"/>
      <dgm:spPr/>
    </dgm:pt>
    <dgm:pt modelId="{0638EEC0-D1A3-42B5-BE2D-E7F400D9E483}" type="pres">
      <dgm:prSet presAssocID="{48F94619-51A6-4968-838E-B0F645DF961B}" presName="composite" presStyleCnt="0"/>
      <dgm:spPr/>
    </dgm:pt>
    <dgm:pt modelId="{1026A335-6371-4099-A05A-AA883D39D20B}" type="pres">
      <dgm:prSet presAssocID="{48F94619-51A6-4968-838E-B0F645DF96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9FD36-601B-4AF3-8C2A-EE61E00F7BDF}" type="pres">
      <dgm:prSet presAssocID="{48F94619-51A6-4968-838E-B0F645DF96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87B0E6-F87C-42E2-A55E-624E073F12BC}" type="pres">
      <dgm:prSet presAssocID="{11B5B3D1-B6BC-49BD-A091-47368529665F}" presName="sp" presStyleCnt="0"/>
      <dgm:spPr/>
    </dgm:pt>
    <dgm:pt modelId="{8BF5795F-52C4-4B5D-A78A-2DF7400CB8E9}" type="pres">
      <dgm:prSet presAssocID="{16133FF8-0D74-43AD-8288-CD41C4B42DC6}" presName="composite" presStyleCnt="0"/>
      <dgm:spPr/>
    </dgm:pt>
    <dgm:pt modelId="{5D4926F0-6AE9-4B5B-9039-757E9CD608B8}" type="pres">
      <dgm:prSet presAssocID="{16133FF8-0D74-43AD-8288-CD41C4B42D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45301C-7992-416D-908B-6931674F0427}" type="pres">
      <dgm:prSet presAssocID="{16133FF8-0D74-43AD-8288-CD41C4B42D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CF7827-598B-49F8-A6ED-B8E9EBDCC76D}" type="presOf" srcId="{FC9C5109-086A-4710-9619-65BB865594A4}" destId="{F96F15B5-B432-4C6F-B705-9B3737DC8B3E}" srcOrd="0" destOrd="0" presId="urn:microsoft.com/office/officeart/2005/8/layout/chevron2"/>
    <dgm:cxn modelId="{CBE130B0-1367-450C-AFAF-D0C1DA42C41E}" srcId="{68BC3D41-5642-4FE8-85BA-0FF5762F5838}" destId="{16133FF8-0D74-43AD-8288-CD41C4B42DC6}" srcOrd="2" destOrd="0" parTransId="{E95B83C7-CC93-4B5A-A662-3F632FBE043D}" sibTransId="{B27D6391-B428-4DEA-9EF0-11D45D343BCF}"/>
    <dgm:cxn modelId="{5812BB6A-4B47-4CBA-97D5-468F673FD16A}" type="presOf" srcId="{A8D00AFF-B4B4-48B9-BFB6-512E367EB943}" destId="{3A9C60EE-F6B4-4617-B370-7459A71CCA66}" srcOrd="0" destOrd="0" presId="urn:microsoft.com/office/officeart/2005/8/layout/chevron2"/>
    <dgm:cxn modelId="{27E01B22-9B4F-4A19-8131-D6FA39E70463}" type="presOf" srcId="{48F94619-51A6-4968-838E-B0F645DF961B}" destId="{1026A335-6371-4099-A05A-AA883D39D20B}" srcOrd="0" destOrd="0" presId="urn:microsoft.com/office/officeart/2005/8/layout/chevron2"/>
    <dgm:cxn modelId="{A2AA1596-750A-488F-A8D4-4E72E6E798F2}" srcId="{68BC3D41-5642-4FE8-85BA-0FF5762F5838}" destId="{A8D00AFF-B4B4-48B9-BFB6-512E367EB943}" srcOrd="0" destOrd="0" parTransId="{643C8A50-3524-4706-80AD-DD56ADD4D92E}" sibTransId="{6AA4ECC0-B93C-4F87-8FAA-8904B5566F13}"/>
    <dgm:cxn modelId="{3EBEBC50-54AA-4009-B64D-B9B4C3DA9CCE}" type="presOf" srcId="{91959092-B30B-4FD3-B7D4-95F34AB98237}" destId="{1E99FD36-601B-4AF3-8C2A-EE61E00F7BDF}" srcOrd="0" destOrd="0" presId="urn:microsoft.com/office/officeart/2005/8/layout/chevron2"/>
    <dgm:cxn modelId="{23A79181-C2C5-41F8-9B68-67B49D3A851D}" type="presOf" srcId="{68BC3D41-5642-4FE8-85BA-0FF5762F5838}" destId="{75A3C5F4-0A98-45D3-8936-AF4B125088DA}" srcOrd="0" destOrd="0" presId="urn:microsoft.com/office/officeart/2005/8/layout/chevron2"/>
    <dgm:cxn modelId="{CD3EF505-6473-4928-8C10-491D37DF6C4E}" srcId="{16133FF8-0D74-43AD-8288-CD41C4B42DC6}" destId="{97204144-D3A4-4BE7-9339-0F10EC0D79B5}" srcOrd="0" destOrd="0" parTransId="{C1594F45-A926-446F-A2CF-058356FDE2F8}" sibTransId="{2C530B92-EF86-4234-AA64-C303C6403FE9}"/>
    <dgm:cxn modelId="{CF069C72-7BCC-400F-B071-A8F41E450F97}" srcId="{16133FF8-0D74-43AD-8288-CD41C4B42DC6}" destId="{F332FF39-74E7-4F0E-87F5-93CABA42B727}" srcOrd="1" destOrd="0" parTransId="{17C869DD-F88F-47AA-BF94-99260C2B80E0}" sibTransId="{D98E5741-605E-4962-A978-E77742F8CB87}"/>
    <dgm:cxn modelId="{C5487553-B57C-48D1-AE08-5228665AFF1B}" type="presOf" srcId="{97204144-D3A4-4BE7-9339-0F10EC0D79B5}" destId="{8245301C-7992-416D-908B-6931674F0427}" srcOrd="0" destOrd="0" presId="urn:microsoft.com/office/officeart/2005/8/layout/chevron2"/>
    <dgm:cxn modelId="{0042D7E8-FE68-4FBC-AAFC-97541BAF032C}" type="presOf" srcId="{16133FF8-0D74-43AD-8288-CD41C4B42DC6}" destId="{5D4926F0-6AE9-4B5B-9039-757E9CD608B8}" srcOrd="0" destOrd="0" presId="urn:microsoft.com/office/officeart/2005/8/layout/chevron2"/>
    <dgm:cxn modelId="{8B9DE10D-D5EA-4667-8F94-88334A2C56F2}" srcId="{A8D00AFF-B4B4-48B9-BFB6-512E367EB943}" destId="{FC9C5109-086A-4710-9619-65BB865594A4}" srcOrd="0" destOrd="0" parTransId="{53211A29-F803-4865-AD7B-2BBC7A053DC4}" sibTransId="{CEB601B4-9AE3-4072-B4DA-F2D01A4B821C}"/>
    <dgm:cxn modelId="{6E1D1007-7797-4A8F-8F7B-AB8204602A51}" srcId="{68BC3D41-5642-4FE8-85BA-0FF5762F5838}" destId="{48F94619-51A6-4968-838E-B0F645DF961B}" srcOrd="1" destOrd="0" parTransId="{89B6275D-1317-4F2B-87E2-E8C9F2471EE3}" sibTransId="{11B5B3D1-B6BC-49BD-A091-47368529665F}"/>
    <dgm:cxn modelId="{0CFD75FC-1B6F-481C-BC76-33B172BDF088}" type="presOf" srcId="{F332FF39-74E7-4F0E-87F5-93CABA42B727}" destId="{8245301C-7992-416D-908B-6931674F0427}" srcOrd="0" destOrd="1" presId="urn:microsoft.com/office/officeart/2005/8/layout/chevron2"/>
    <dgm:cxn modelId="{D17F613B-A5E2-4C08-9350-168EF403FE8E}" srcId="{48F94619-51A6-4968-838E-B0F645DF961B}" destId="{91959092-B30B-4FD3-B7D4-95F34AB98237}" srcOrd="0" destOrd="0" parTransId="{8F727FCA-4023-42AD-934F-DC494813BD05}" sibTransId="{F612F983-074B-4663-9676-81E7AF53DB93}"/>
    <dgm:cxn modelId="{1AC275CC-41AE-450F-A71D-A26C36A8D4F7}" type="presParOf" srcId="{75A3C5F4-0A98-45D3-8936-AF4B125088DA}" destId="{F15206D9-0952-40F2-8D75-E5E627218860}" srcOrd="0" destOrd="0" presId="urn:microsoft.com/office/officeart/2005/8/layout/chevron2"/>
    <dgm:cxn modelId="{A7B0282D-82F0-4AE7-A745-165399F70A70}" type="presParOf" srcId="{F15206D9-0952-40F2-8D75-E5E627218860}" destId="{3A9C60EE-F6B4-4617-B370-7459A71CCA66}" srcOrd="0" destOrd="0" presId="urn:microsoft.com/office/officeart/2005/8/layout/chevron2"/>
    <dgm:cxn modelId="{4A3BE58E-8A97-4895-902A-8DD95FA677E6}" type="presParOf" srcId="{F15206D9-0952-40F2-8D75-E5E627218860}" destId="{F96F15B5-B432-4C6F-B705-9B3737DC8B3E}" srcOrd="1" destOrd="0" presId="urn:microsoft.com/office/officeart/2005/8/layout/chevron2"/>
    <dgm:cxn modelId="{9D64B484-4DE5-4BCB-BB65-5BD095A6F89D}" type="presParOf" srcId="{75A3C5F4-0A98-45D3-8936-AF4B125088DA}" destId="{39AE3E9D-265D-47F9-B823-C582209EE559}" srcOrd="1" destOrd="0" presId="urn:microsoft.com/office/officeart/2005/8/layout/chevron2"/>
    <dgm:cxn modelId="{72F391E2-F5E8-4A80-872E-B6BD5AC0E44F}" type="presParOf" srcId="{75A3C5F4-0A98-45D3-8936-AF4B125088DA}" destId="{0638EEC0-D1A3-42B5-BE2D-E7F400D9E483}" srcOrd="2" destOrd="0" presId="urn:microsoft.com/office/officeart/2005/8/layout/chevron2"/>
    <dgm:cxn modelId="{4B96ABB7-77E9-407C-83AB-F0037C769190}" type="presParOf" srcId="{0638EEC0-D1A3-42B5-BE2D-E7F400D9E483}" destId="{1026A335-6371-4099-A05A-AA883D39D20B}" srcOrd="0" destOrd="0" presId="urn:microsoft.com/office/officeart/2005/8/layout/chevron2"/>
    <dgm:cxn modelId="{555C70DB-0002-4F1F-B09E-5A40E18C068B}" type="presParOf" srcId="{0638EEC0-D1A3-42B5-BE2D-E7F400D9E483}" destId="{1E99FD36-601B-4AF3-8C2A-EE61E00F7BDF}" srcOrd="1" destOrd="0" presId="urn:microsoft.com/office/officeart/2005/8/layout/chevron2"/>
    <dgm:cxn modelId="{EDA984F6-F3E3-4088-A267-D3F69D5C9266}" type="presParOf" srcId="{75A3C5F4-0A98-45D3-8936-AF4B125088DA}" destId="{E187B0E6-F87C-42E2-A55E-624E073F12BC}" srcOrd="3" destOrd="0" presId="urn:microsoft.com/office/officeart/2005/8/layout/chevron2"/>
    <dgm:cxn modelId="{D898C51A-A250-4D00-ADE1-DD4A92887C0C}" type="presParOf" srcId="{75A3C5F4-0A98-45D3-8936-AF4B125088DA}" destId="{8BF5795F-52C4-4B5D-A78A-2DF7400CB8E9}" srcOrd="4" destOrd="0" presId="urn:microsoft.com/office/officeart/2005/8/layout/chevron2"/>
    <dgm:cxn modelId="{B8935C62-6A35-483C-8558-D7A997DADCEE}" type="presParOf" srcId="{8BF5795F-52C4-4B5D-A78A-2DF7400CB8E9}" destId="{5D4926F0-6AE9-4B5B-9039-757E9CD608B8}" srcOrd="0" destOrd="0" presId="urn:microsoft.com/office/officeart/2005/8/layout/chevron2"/>
    <dgm:cxn modelId="{3A889C46-CF4B-4DA2-B208-4220F5D79480}" type="presParOf" srcId="{8BF5795F-52C4-4B5D-A78A-2DF7400CB8E9}" destId="{8245301C-7992-416D-908B-6931674F04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1D3B4-BBC5-4576-9C7A-EF889254F563}">
      <dsp:nvSpPr>
        <dsp:cNvPr id="0" name=""/>
        <dsp:cNvSpPr/>
      </dsp:nvSpPr>
      <dsp:spPr>
        <a:xfrm>
          <a:off x="0" y="221544"/>
          <a:ext cx="2844019" cy="40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A1065-20C8-4F76-807E-78E70CCA9504}">
      <dsp:nvSpPr>
        <dsp:cNvPr id="0" name=""/>
        <dsp:cNvSpPr/>
      </dsp:nvSpPr>
      <dsp:spPr>
        <a:xfrm>
          <a:off x="142200" y="46181"/>
          <a:ext cx="1990813" cy="47232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48" tIns="0" rIns="7524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Emission de GES en 2018: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87 000 Tonnes de CO2 </a:t>
          </a:r>
          <a:endParaRPr lang="fr-FR" sz="1200" kern="1200" dirty="0">
            <a:solidFill>
              <a:sysClr val="window" lastClr="FFFFFF"/>
            </a:solidFill>
            <a:latin typeface="Calibri Light" panose="020F0302020204030204"/>
            <a:ea typeface="+mn-ea"/>
            <a:cs typeface="+mn-cs"/>
          </a:endParaRPr>
        </a:p>
      </dsp:txBody>
      <dsp:txXfrm>
        <a:off x="165257" y="69238"/>
        <a:ext cx="1944699" cy="426206"/>
      </dsp:txXfrm>
    </dsp:sp>
    <dsp:sp modelId="{F896E144-09E7-4EA8-B84A-661CF53B9BF7}">
      <dsp:nvSpPr>
        <dsp:cNvPr id="0" name=""/>
        <dsp:cNvSpPr/>
      </dsp:nvSpPr>
      <dsp:spPr>
        <a:xfrm>
          <a:off x="0" y="1008101"/>
          <a:ext cx="2844019" cy="40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E3FD4-5E7D-4F28-80DB-D537A2AB90F6}">
      <dsp:nvSpPr>
        <dsp:cNvPr id="0" name=""/>
        <dsp:cNvSpPr/>
      </dsp:nvSpPr>
      <dsp:spPr>
        <a:xfrm>
          <a:off x="142200" y="771941"/>
          <a:ext cx="1990813" cy="47232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48" tIns="0" rIns="7524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- 18% par rapport à 1990</a:t>
          </a:r>
          <a:endParaRPr lang="fr-FR" sz="1200" b="1" kern="1200" dirty="0">
            <a:solidFill>
              <a:sysClr val="window" lastClr="FFFFFF"/>
            </a:solidFill>
            <a:latin typeface="Calibri Light" panose="020F0302020204030204"/>
            <a:ea typeface="MS PGothic" pitchFamily="34" charset="-128"/>
            <a:cs typeface="+mn-cs"/>
          </a:endParaRPr>
        </a:p>
      </dsp:txBody>
      <dsp:txXfrm>
        <a:off x="165257" y="794998"/>
        <a:ext cx="1944699" cy="426206"/>
      </dsp:txXfrm>
    </dsp:sp>
    <dsp:sp modelId="{E4044B51-1C20-4D0E-B88D-D0C50226143E}">
      <dsp:nvSpPr>
        <dsp:cNvPr id="0" name=""/>
        <dsp:cNvSpPr/>
      </dsp:nvSpPr>
      <dsp:spPr>
        <a:xfrm>
          <a:off x="0" y="2004410"/>
          <a:ext cx="2844019" cy="40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59D30-86FB-4D91-9F2A-0B0507660A47}">
      <dsp:nvSpPr>
        <dsp:cNvPr id="0" name=""/>
        <dsp:cNvSpPr/>
      </dsp:nvSpPr>
      <dsp:spPr>
        <a:xfrm>
          <a:off x="135396" y="1497701"/>
          <a:ext cx="2707925" cy="74286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48" tIns="0" rIns="7524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Engagement COP21: - 50% en 2030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Et neutralité carbone en 2050.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Calibri Light" panose="020F0302020204030204"/>
              <a:ea typeface="MS PGothic" pitchFamily="34" charset="-128"/>
              <a:cs typeface="+mn-cs"/>
            </a:rPr>
            <a:t>12/12/20 : - 55% en 2030</a:t>
          </a:r>
          <a:endParaRPr lang="fr-FR" sz="1200" b="1" kern="1200" dirty="0">
            <a:solidFill>
              <a:sysClr val="window" lastClr="FFFFFF"/>
            </a:solidFill>
            <a:latin typeface="Calibri Light" panose="020F0302020204030204"/>
            <a:ea typeface="MS PGothic" pitchFamily="34" charset="-128"/>
            <a:cs typeface="+mn-cs"/>
          </a:endParaRPr>
        </a:p>
      </dsp:txBody>
      <dsp:txXfrm>
        <a:off x="171660" y="1533965"/>
        <a:ext cx="2635397" cy="670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C60EE-F6B4-4617-B370-7459A71CCA66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01/01/22</a:t>
          </a:r>
          <a:endParaRPr lang="fr-FR" sz="2000" kern="1200" dirty="0"/>
        </a:p>
      </dsp:txBody>
      <dsp:txXfrm rot="-5400000">
        <a:off x="1" y="520688"/>
        <a:ext cx="1039018" cy="445294"/>
      </dsp:txXfrm>
    </dsp:sp>
    <dsp:sp modelId="{F96F15B5-B432-4C6F-B705-9B3737DC8B3E}">
      <dsp:nvSpPr>
        <dsp:cNvPr id="0" name=""/>
        <dsp:cNvSpPr/>
      </dsp:nvSpPr>
      <dsp:spPr>
        <a:xfrm rot="5400000">
          <a:off x="3077876" y="-204608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Calibri" panose="020F0502020204030204" pitchFamily="34" charset="0"/>
            </a:rPr>
            <a:t>pour les bâtiments achevés entre 1930 et 1990 </a:t>
          </a:r>
          <a:endParaRPr lang="fr-FR" sz="2000" kern="1200" dirty="0"/>
        </a:p>
      </dsp:txBody>
      <dsp:txXfrm rot="-5400000">
        <a:off x="1031787" y="47098"/>
        <a:ext cx="5009883" cy="870607"/>
      </dsp:txXfrm>
    </dsp:sp>
    <dsp:sp modelId="{1026A335-6371-4099-A05A-AA883D39D20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01/01/25</a:t>
          </a:r>
          <a:endParaRPr lang="fr-FR" sz="2000" kern="1200" dirty="0"/>
        </a:p>
      </dsp:txBody>
      <dsp:txXfrm rot="-5400000">
        <a:off x="1" y="1809352"/>
        <a:ext cx="1039018" cy="445294"/>
      </dsp:txXfrm>
    </dsp:sp>
    <dsp:sp modelId="{1E99FD36-601B-4AF3-8C2A-EE61E00F7BDF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Calibri" panose="020F0502020204030204" pitchFamily="34" charset="0"/>
            </a:rPr>
            <a:t>pour les bâtiments achevés entre 1991 et 2013 </a:t>
          </a:r>
          <a:endParaRPr lang="fr-FR" sz="2000" kern="1200" dirty="0"/>
        </a:p>
      </dsp:txBody>
      <dsp:txXfrm rot="-5400000">
        <a:off x="1039018" y="1336942"/>
        <a:ext cx="5009883" cy="870607"/>
      </dsp:txXfrm>
    </dsp:sp>
    <dsp:sp modelId="{5D4926F0-6AE9-4B5B-9039-757E9CD608B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01/01/28</a:t>
          </a:r>
          <a:endParaRPr lang="fr-FR" sz="2000" kern="1200" dirty="0"/>
        </a:p>
      </dsp:txBody>
      <dsp:txXfrm rot="-5400000">
        <a:off x="1" y="3098016"/>
        <a:ext cx="1039018" cy="445294"/>
      </dsp:txXfrm>
    </dsp:sp>
    <dsp:sp modelId="{8245301C-7992-416D-908B-6931674F0427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Calibri" panose="020F0502020204030204" pitchFamily="34" charset="0"/>
            </a:rPr>
            <a:t>pour tous les bâtiments achevés avant 1930</a:t>
          </a:r>
          <a:endParaRPr lang="fr-FR" sz="20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defTabSz="448757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9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algn="r" defTabSz="448757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136999-BA50-4828-8105-455D738A1A95}" type="datetimeFigureOut">
              <a:rPr lang="fr-FR"/>
              <a:pPr>
                <a:defRPr/>
              </a:pPr>
              <a:t>13/01/2021</a:t>
            </a:fld>
            <a:endParaRPr lang="fr-FR"/>
          </a:p>
        </p:txBody>
      </p:sp>
      <p:sp>
        <p:nvSpPr>
          <p:cNvPr id="229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defTabSz="448757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9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 defTabSz="44767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BC9F7A-30B2-4BE3-8B6E-F06DD8B07A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56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126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7188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91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783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712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3745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3566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17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2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6700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5578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91707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90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045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7662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E165-B28E-43DD-AD9B-C38514D778C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89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E165-B28E-43DD-AD9B-C38514D778C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12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9848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7775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7883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950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734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101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EE165-B28E-43DD-AD9B-C38514D778C8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65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0624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EE165-B28E-43DD-AD9B-C38514D778C8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153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EE165-B28E-43DD-AD9B-C38514D778C8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8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580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833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721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73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514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27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GOUV_PRINCIER_LOGO_BLOC_LOGO_RV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7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0" y="1557338"/>
            <a:ext cx="7200900" cy="4319587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210125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971550" y="1557338"/>
            <a:ext cx="7200900" cy="4319587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563746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663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2060848"/>
            <a:ext cx="7200900" cy="323974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0" b="1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Texte de clôture</a:t>
            </a:r>
          </a:p>
        </p:txBody>
      </p:sp>
    </p:spTree>
    <p:extLst>
      <p:ext uri="{BB962C8B-B14F-4D97-AF65-F5344CB8AC3E}">
        <p14:creationId xmlns:p14="http://schemas.microsoft.com/office/powerpoint/2010/main" val="13714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GOUV_PRINCIER_LOGO_BLOC_LOGO_RV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21202" y="6188163"/>
            <a:ext cx="3032469" cy="2634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spcBef>
                <a:spcPts val="0"/>
              </a:spcBef>
              <a:spcAft>
                <a:spcPts val="0"/>
              </a:spcAft>
              <a:defRPr sz="667" kern="1200" baseline="0"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1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GOUV_PRINCIER_LOGO_BLOC_LOGO_RV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21202" y="6188163"/>
            <a:ext cx="3032469" cy="2634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spcBef>
                <a:spcPts val="0"/>
              </a:spcBef>
              <a:spcAft>
                <a:spcPts val="0"/>
              </a:spcAft>
              <a:defRPr sz="667" kern="1200" baseline="0"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8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GOUV_PRINCIER_LOGO_BLOC_LOGO_RV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21202" y="6188163"/>
            <a:ext cx="3032469" cy="2634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spcBef>
                <a:spcPts val="0"/>
              </a:spcBef>
              <a:spcAft>
                <a:spcPts val="0"/>
              </a:spcAft>
              <a:defRPr sz="667" kern="1200" baseline="0"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0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4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© 2017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117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verture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intérieur, personne&#10;&#10;Description générée automatiquement">
            <a:extLst>
              <a:ext uri="{FF2B5EF4-FFF2-40B4-BE49-F238E27FC236}">
                <a16:creationId xmlns:a16="http://schemas.microsoft.com/office/drawing/2014/main" id="{95957A1E-F015-4C95-8D00-1C6BFD33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-1" r="12080" b="-428"/>
          <a:stretch/>
        </p:blipFill>
        <p:spPr>
          <a:xfrm>
            <a:off x="0" y="-301320"/>
            <a:ext cx="9144000" cy="604710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F142801-86C4-48B1-8E8D-DC3F011B1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98" y="4653136"/>
            <a:ext cx="8233766" cy="1008112"/>
          </a:xfrm>
        </p:spPr>
        <p:txBody>
          <a:bodyPr lIns="36000" tIns="0" rIns="36000" bIns="0" anchor="t" anchorCtr="0">
            <a:noAutofit/>
          </a:bodyPr>
          <a:lstStyle>
            <a:lvl1pPr algn="l">
              <a:spcBef>
                <a:spcPts val="0"/>
              </a:spcBef>
              <a:defRPr sz="3400" cap="all" baseline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3C40E7C-5D9F-4368-B5CE-589D4BC8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98" y="5805264"/>
            <a:ext cx="4057302" cy="576064"/>
          </a:xfr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CCA7A7C5-482B-4E2F-A6F4-4F2C1C007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698" y="6440810"/>
            <a:ext cx="4057302" cy="288007"/>
          </a:xfrm>
        </p:spPr>
        <p:txBody>
          <a:bodyPr wrap="none" lIns="36000" tIns="0" rIns="3600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777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11A9-9A29-4F51-BB04-98CEB11BC3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06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28A2-8401-42A3-9C81-0A13D769BC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15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0FAE-C084-4F58-B034-74098E9353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13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D18A-C213-450C-B6D1-2B5A45B175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64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2132-593B-4F9D-A85E-627DB66D96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25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7053-2B80-4DAB-AC60-C6BE4E7BC7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54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280F-9EBD-4D97-AA04-FAE85E89C5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51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4500-1F70-466A-B1C4-C3D7AFC2FF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70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C047-9BFE-49E2-BFD3-C3888FBC60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71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B15-6700-4F9B-8F5D-F8BDC3D60B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41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DA3F-22B4-4945-8090-005DABCB1C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79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E3D7-9ABA-4947-8348-55286E2919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6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73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0113-E70C-41CC-B511-59D07019A3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75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000F-7C67-4F0B-8243-D512D3F557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35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C60C-DE38-43BB-9F98-FA4B3AF833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71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C075-CC85-4D96-AB32-2EE1B48703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0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8CBB-EA60-4A9C-AA31-D6F2113875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14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D4DE-ED64-457E-8D87-34FD3FE3B9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93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FE88-2B01-4D06-8804-EE7C65B923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7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528F-0AB0-4463-92C9-66E3E3831A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01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3222-7FC1-4CFB-BE4F-E68F4AA586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75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96AD-3E89-41D0-87B2-8682A70CBB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74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0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GOUV_PRINCIER_LOGO_BLOC_LOGO_RV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09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9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0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46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78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6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4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6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GOUV_PRINCIER_LOGO_BLOC_LOGO_RV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9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4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6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3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88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7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7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GOUV_PRINCIER_LOGO_BLOC_LOGO_RV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6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41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7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2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0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0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34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2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6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GOUV_PRINCIER_LOGO_BLOC_LOGO_RV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534025"/>
            <a:ext cx="3060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" y="619125"/>
            <a:ext cx="3059993" cy="360000"/>
          </a:xfrm>
          <a:prstGeom prst="rect">
            <a:avLst/>
          </a:prstGeom>
          <a:solidFill>
            <a:srgbClr val="902027"/>
          </a:solidFill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64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GOUV_PRINCIER_LOGO_BLOC_LOGO_RV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21200" y="6188163"/>
            <a:ext cx="3032469" cy="2634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 kern="1200" baseline="0"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8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GOUV_PRINCIER_LOGO_BLOC_LOGO_RV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342-4F47-4C25-9D70-A2F87A76F0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2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GOUV_PRINCIER_LOGO_BLOC_LOGO_RV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534025"/>
            <a:ext cx="3060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" y="619125"/>
            <a:ext cx="3059993" cy="360000"/>
          </a:xfrm>
          <a:prstGeom prst="rect">
            <a:avLst/>
          </a:prstGeom>
          <a:solidFill>
            <a:srgbClr val="902027"/>
          </a:solidFill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0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GOUV_PRINCIER_LOGO_BLOC_LOGO_RV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21200" y="6188163"/>
            <a:ext cx="3032469" cy="2634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 kern="1200" baseline="0"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GOUV_PRINCIER_LOGO_BLOC_LOGO_RV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534025"/>
            <a:ext cx="3060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" y="619125"/>
            <a:ext cx="3059993" cy="360000"/>
          </a:xfrm>
          <a:prstGeom prst="rect">
            <a:avLst/>
          </a:prstGeom>
          <a:solidFill>
            <a:srgbClr val="902027"/>
          </a:solidFill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90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14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GOUV_PRINCIER_LOGO_BLOC_LOGO_RV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21200" y="6188163"/>
            <a:ext cx="3032469" cy="2634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 kern="1200" baseline="0"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0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SMEG_PP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750" y="1844824"/>
            <a:ext cx="4057302" cy="1728192"/>
          </a:xfrm>
        </p:spPr>
        <p:txBody>
          <a:bodyPr/>
          <a:lstStyle>
            <a:lvl1pPr algn="l">
              <a:spcBef>
                <a:spcPts val="0"/>
              </a:spcBef>
              <a:defRPr sz="3400" cap="all" baseline="0">
                <a:solidFill>
                  <a:schemeClr val="accent6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750" y="4509120"/>
            <a:ext cx="4057302" cy="57606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39750" y="5144668"/>
            <a:ext cx="4057302" cy="288007"/>
          </a:xfrm>
        </p:spPr>
        <p:txBody>
          <a:bodyPr wrap="non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22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2" y="92271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8353425" cy="4032250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9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616"/>
            <a:ext cx="9144000" cy="544064"/>
          </a:xfrm>
          <a:solidFill>
            <a:schemeClr val="accent1"/>
          </a:solidFill>
        </p:spPr>
        <p:txBody>
          <a:bodyPr lIns="108000" tIns="108000" rIns="108000" bIns="108000"/>
          <a:lstStyle>
            <a:lvl1pPr>
              <a:defRPr lang="fr-FR"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908720"/>
            <a:ext cx="8353425" cy="521744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67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268414"/>
            <a:ext cx="381667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932041" y="1268415"/>
            <a:ext cx="3816673" cy="4536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932041" y="5876927"/>
            <a:ext cx="3816673" cy="180425"/>
          </a:xfrm>
        </p:spPr>
        <p:txBody>
          <a:bodyPr tIns="36000" bIns="3600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00" b="0" baseline="0"/>
            </a:lvl1pPr>
            <a:lvl2pPr marL="0" indent="0" algn="r">
              <a:spcBef>
                <a:spcPts val="0"/>
              </a:spcBef>
              <a:buFontTx/>
              <a:buNone/>
              <a:defRPr sz="600"/>
            </a:lvl2pPr>
            <a:lvl3pPr marL="0" indent="0" algn="r">
              <a:spcBef>
                <a:spcPts val="0"/>
              </a:spcBef>
              <a:buFontTx/>
              <a:buNone/>
              <a:defRPr sz="600"/>
            </a:lvl3pPr>
            <a:lvl4pPr marL="0" indent="0" algn="r">
              <a:spcBef>
                <a:spcPts val="0"/>
              </a:spcBef>
              <a:buFontTx/>
              <a:buNone/>
              <a:defRPr sz="600"/>
            </a:lvl4pPr>
            <a:lvl5pPr marL="0" indent="0" algn="r"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268414"/>
            <a:ext cx="417671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084889" y="1268415"/>
            <a:ext cx="2663825" cy="4824883"/>
          </a:xfrm>
          <a:solidFill>
            <a:schemeClr val="accent6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0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sur l'icône pour ajouter un graphique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971550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sur l'icône pour ajouter un tableau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6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30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71550" y="2060848"/>
            <a:ext cx="7200900" cy="323974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0" b="1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1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GOUV_PRINCIER_LOGO_BLOC_LOGO_RV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534025"/>
            <a:ext cx="3060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95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" y="619125"/>
            <a:ext cx="3059993" cy="360000"/>
          </a:xfrm>
          <a:prstGeom prst="rect">
            <a:avLst/>
          </a:prstGeom>
          <a:solidFill>
            <a:srgbClr val="902027"/>
          </a:solidFill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64589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GOUV_PRINCIER_LOGO_BLOC_LOGO_RV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21200" y="6188163"/>
            <a:ext cx="3032469" cy="2634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 kern="1200" baseline="0">
                <a:latin typeface="Times New Roman"/>
                <a:cs typeface="Times New Roman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9356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GOUV_PRINCIER_LOGO_BLOC_LOGO_RV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075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intérieur, personne&#10;&#10;Description générée automatiquement">
            <a:extLst>
              <a:ext uri="{FF2B5EF4-FFF2-40B4-BE49-F238E27FC236}">
                <a16:creationId xmlns:a16="http://schemas.microsoft.com/office/drawing/2014/main" id="{95957A1E-F015-4C95-8D00-1C6BFD33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-1" r="12080" b="-428"/>
          <a:stretch/>
        </p:blipFill>
        <p:spPr>
          <a:xfrm>
            <a:off x="0" y="-301320"/>
            <a:ext cx="9144000" cy="604710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F142801-86C4-48B1-8E8D-DC3F011B1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98" y="4653136"/>
            <a:ext cx="8233766" cy="1008112"/>
          </a:xfrm>
        </p:spPr>
        <p:txBody>
          <a:bodyPr lIns="36000" tIns="0" rIns="36000" bIns="0" anchor="t" anchorCtr="0">
            <a:noAutofit/>
          </a:bodyPr>
          <a:lstStyle>
            <a:lvl1pPr algn="l">
              <a:spcBef>
                <a:spcPts val="0"/>
              </a:spcBef>
              <a:defRPr sz="3400" cap="all" baseline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3C40E7C-5D9F-4368-B5CE-589D4BC8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98" y="5805264"/>
            <a:ext cx="4057302" cy="576064"/>
          </a:xfr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CCA7A7C5-482B-4E2F-A6F4-4F2C1C007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698" y="6440810"/>
            <a:ext cx="4057302" cy="288007"/>
          </a:xfrm>
        </p:spPr>
        <p:txBody>
          <a:bodyPr wrap="none" lIns="36000" tIns="0" rIns="3600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74290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1" y="92271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8353425" cy="4032250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88092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6297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3999" cy="548680"/>
          </a:xfrm>
          <a:solidFill>
            <a:schemeClr val="accent1"/>
          </a:solidFill>
        </p:spPr>
        <p:txBody>
          <a:bodyPr lIns="108000" tIns="108000" rIns="108000" bIns="108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76061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381667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932040" y="1268413"/>
            <a:ext cx="3816673" cy="4536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5876925"/>
            <a:ext cx="3816673" cy="180425"/>
          </a:xfrm>
        </p:spPr>
        <p:txBody>
          <a:bodyPr tIns="36000" bIns="3600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00" b="0" baseline="0"/>
            </a:lvl1pPr>
            <a:lvl2pPr marL="0" indent="0" algn="r">
              <a:spcBef>
                <a:spcPts val="0"/>
              </a:spcBef>
              <a:buFontTx/>
              <a:buNone/>
              <a:defRPr sz="600"/>
            </a:lvl2pPr>
            <a:lvl3pPr marL="0" indent="0" algn="r">
              <a:spcBef>
                <a:spcPts val="0"/>
              </a:spcBef>
              <a:buFontTx/>
              <a:buNone/>
              <a:defRPr sz="600"/>
            </a:lvl3pPr>
            <a:lvl4pPr marL="0" indent="0" algn="r">
              <a:spcBef>
                <a:spcPts val="0"/>
              </a:spcBef>
              <a:buFontTx/>
              <a:buNone/>
              <a:defRPr sz="600"/>
            </a:lvl4pPr>
            <a:lvl5pPr marL="0" indent="0" algn="r"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fr-FR"/>
              <a:t>Copyright ou crédit photo</a:t>
            </a:r>
          </a:p>
        </p:txBody>
      </p:sp>
    </p:spTree>
    <p:extLst>
      <p:ext uri="{BB962C8B-B14F-4D97-AF65-F5344CB8AC3E}">
        <p14:creationId xmlns:p14="http://schemas.microsoft.com/office/powerpoint/2010/main" val="3662600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417671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084888" y="1268413"/>
            <a:ext cx="2663825" cy="4824883"/>
          </a:xfrm>
          <a:solidFill>
            <a:schemeClr val="accent6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0853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GOUV_PRINCIER_LOGO_BLOC_LOGO_RVB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6" r:id="rId1"/>
    <p:sldLayoutId id="2147489793" r:id="rId2"/>
    <p:sldLayoutId id="2147489794" r:id="rId3"/>
    <p:sldLayoutId id="2147489795" r:id="rId4"/>
    <p:sldLayoutId id="2147489796" r:id="rId5"/>
    <p:sldLayoutId id="2147489797" r:id="rId6"/>
    <p:sldLayoutId id="2147489798" r:id="rId7"/>
    <p:sldLayoutId id="2147489799" r:id="rId8"/>
    <p:sldLayoutId id="2147489800" r:id="rId9"/>
    <p:sldLayoutId id="2147489801" r:id="rId10"/>
    <p:sldLayoutId id="2147489802" r:id="rId11"/>
    <p:sldLayoutId id="2147489857" r:id="rId12"/>
    <p:sldLayoutId id="2147489859" r:id="rId13"/>
    <p:sldLayoutId id="2147489860" r:id="rId14"/>
    <p:sldLayoutId id="2147489884" r:id="rId15"/>
    <p:sldLayoutId id="2147489889" r:id="rId16"/>
    <p:sldLayoutId id="2147489902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534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7172" name="ZoneTexte 7"/>
          <p:cNvSpPr txBox="1">
            <a:spLocks noChangeArrowheads="1"/>
          </p:cNvSpPr>
          <p:nvPr/>
        </p:nvSpPr>
        <p:spPr bwMode="auto">
          <a:xfrm>
            <a:off x="8459788" y="6381750"/>
            <a:ext cx="384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1000" smtClean="0">
                <a:solidFill>
                  <a:srgbClr val="7F7F7F"/>
                </a:solidFill>
              </a:rPr>
              <a:t>|  </a:t>
            </a:r>
            <a:fld id="{3ACF5F23-08B9-4EC0-8F5F-321DB4296577}" type="slidenum">
              <a:rPr lang="fr-FR" altLang="fr-FR" sz="100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>
                <a:defRPr/>
              </a:pPr>
              <a:t>‹N°›</a:t>
            </a:fld>
            <a:endParaRPr lang="fr-FR" altLang="fr-FR" sz="10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15063"/>
            <a:ext cx="431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8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97625"/>
            <a:ext cx="576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1" r:id="rId1"/>
    <p:sldLayoutId id="2147489872" r:id="rId2"/>
    <p:sldLayoutId id="2147489873" r:id="rId3"/>
    <p:sldLayoutId id="2147489874" r:id="rId4"/>
    <p:sldLayoutId id="2147489875" r:id="rId5"/>
    <p:sldLayoutId id="2147489876" r:id="rId6"/>
    <p:sldLayoutId id="2147489877" r:id="rId7"/>
    <p:sldLayoutId id="2147489878" r:id="rId8"/>
    <p:sldLayoutId id="2147489879" r:id="rId9"/>
    <p:sldLayoutId id="214748988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Calibri" pitchFamily="34" charset="0"/>
        </a:defRPr>
      </a:lvl9pPr>
    </p:titleStyle>
    <p:bodyStyle>
      <a:lvl1pPr marL="179388" indent="-1793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ts val="600"/>
        </a:spcBef>
        <a:spcAft>
          <a:spcPct val="0"/>
        </a:spcAft>
        <a:buClr>
          <a:srgbClr val="94C23D"/>
        </a:buClr>
        <a:buSzPct val="5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94C23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42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079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7" y="274638"/>
            <a:ext cx="8353425" cy="85010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287" y="1268414"/>
            <a:ext cx="8353425" cy="48577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60432" y="6381328"/>
            <a:ext cx="384204" cy="153888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fld id="{A4A6FBFB-9464-423D-8908-BCA7DB9DC592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14353"/>
            <a:ext cx="432048" cy="5318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397988"/>
            <a:ext cx="576064" cy="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92" r:id="rId1"/>
    <p:sldLayoutId id="2147489893" r:id="rId2"/>
    <p:sldLayoutId id="2147489894" r:id="rId3"/>
    <p:sldLayoutId id="2147489895" r:id="rId4"/>
    <p:sldLayoutId id="2147489896" r:id="rId5"/>
    <p:sldLayoutId id="2147489897" r:id="rId6"/>
    <p:sldLayoutId id="2147489898" r:id="rId7"/>
    <p:sldLayoutId id="2147489899" r:id="rId8"/>
    <p:sldLayoutId id="2147489900" r:id="rId9"/>
    <p:sldLayoutId id="2147489901" r:id="rId10"/>
  </p:sldLayoutIdLst>
  <p:hf sldNum="0" hdr="0" ftr="0" dt="0"/>
  <p:txStyles>
    <p:titleStyle>
      <a:lvl1pPr marL="0" indent="0" algn="l" defTabSz="914400" rtl="0" eaLnBrk="1" latinLnBrk="0" hangingPunct="1">
        <a:spcBef>
          <a:spcPts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800"/>
        </a:spcBef>
        <a:buClr>
          <a:schemeClr val="accent1"/>
        </a:buClr>
        <a:buFont typeface="Wingdings" pitchFamily="2" charset="2"/>
        <a:buChar char="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600"/>
        </a:spcBef>
        <a:buClr>
          <a:schemeClr val="accent6"/>
        </a:buClr>
        <a:buSzPct val="5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902CFD-F6A8-49BB-AE77-537E7E1F3B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3" r:id="rId1"/>
    <p:sldLayoutId id="2147489804" r:id="rId2"/>
    <p:sldLayoutId id="2147489805" r:id="rId3"/>
    <p:sldLayoutId id="2147489806" r:id="rId4"/>
    <p:sldLayoutId id="2147489807" r:id="rId5"/>
    <p:sldLayoutId id="2147489808" r:id="rId6"/>
    <p:sldLayoutId id="2147489809" r:id="rId7"/>
    <p:sldLayoutId id="2147489810" r:id="rId8"/>
    <p:sldLayoutId id="2147489811" r:id="rId9"/>
    <p:sldLayoutId id="2147489812" r:id="rId10"/>
    <p:sldLayoutId id="21474898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4C4028-E62F-457E-A0C4-EC52B5F075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14" r:id="rId1"/>
    <p:sldLayoutId id="2147489815" r:id="rId2"/>
    <p:sldLayoutId id="2147489816" r:id="rId3"/>
    <p:sldLayoutId id="2147489817" r:id="rId4"/>
    <p:sldLayoutId id="2147489818" r:id="rId5"/>
    <p:sldLayoutId id="2147489819" r:id="rId6"/>
    <p:sldLayoutId id="2147489820" r:id="rId7"/>
    <p:sldLayoutId id="2147489821" r:id="rId8"/>
    <p:sldLayoutId id="2147489822" r:id="rId9"/>
    <p:sldLayoutId id="2147489823" r:id="rId10"/>
    <p:sldLayoutId id="214748982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 descr="GOUV_PRINCIER_LOGO_BLOC_LOGO_RVB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1" r:id="rId1"/>
    <p:sldLayoutId id="2147489825" r:id="rId2"/>
    <p:sldLayoutId id="2147489826" r:id="rId3"/>
    <p:sldLayoutId id="2147489827" r:id="rId4"/>
    <p:sldLayoutId id="2147489828" r:id="rId5"/>
    <p:sldLayoutId id="2147489829" r:id="rId6"/>
    <p:sldLayoutId id="2147489830" r:id="rId7"/>
    <p:sldLayoutId id="2147489831" r:id="rId8"/>
    <p:sldLayoutId id="2147489832" r:id="rId9"/>
    <p:sldLayoutId id="2147489833" r:id="rId10"/>
    <p:sldLayoutId id="214748983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 descr="GOUV_PRINCIER_LOGO_BLOC_LOGO_RVB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 descr="GOUV_PRINCIER_LOGO_BLOC_LOGO_RVB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88075"/>
            <a:ext cx="154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3" r:id="rId1"/>
    <p:sldLayoutId id="2147489845" r:id="rId2"/>
    <p:sldLayoutId id="2147489846" r:id="rId3"/>
    <p:sldLayoutId id="2147489847" r:id="rId4"/>
    <p:sldLayoutId id="2147489848" r:id="rId5"/>
    <p:sldLayoutId id="2147489849" r:id="rId6"/>
    <p:sldLayoutId id="2147489850" r:id="rId7"/>
    <p:sldLayoutId id="2147489851" r:id="rId8"/>
    <p:sldLayoutId id="2147489852" r:id="rId9"/>
    <p:sldLayoutId id="2147489853" r:id="rId10"/>
    <p:sldLayoutId id="214748985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864" r:id="rId1"/>
    <p:sldLayoutId id="2147489865" r:id="rId2"/>
    <p:sldLayoutId id="2147489866" r:id="rId3"/>
    <p:sldLayoutId id="2147489882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867" r:id="rId1"/>
    <p:sldLayoutId id="2147489868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ition-energetique@gouv.m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ition-energetique@gouv.m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wergie.mc/" TargetMode="External"/><Relationship Id="rId2" Type="http://schemas.openxmlformats.org/officeDocument/2006/relationships/hyperlink" Target="mailto:pierre.bardy@smeg.mc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-public-entreprises.gouv.mc/Covid-19/Relance-economique/Fonds-Vert/Demander-la-subvention-pour-la-renovation-des-fenetr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1.jpeg"/><Relationship Id="rId4" Type="http://schemas.openxmlformats.org/officeDocument/2006/relationships/hyperlink" Target="https://service-public-entreprises.gouv.mc/Covid-19/Relance-economique/Fonds-Blanc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-public-particuliers.gouv.mc/Logement/Aides-et-prets/Aides/Demander-une-aide-aux-proprietaires-du-secteur-proteg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-energetique.gouv.mc/Moyens-d-action/Audit-energetiqu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environnement@gouv.m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-public-particuliers.gouv.mc/Logement/Aides-et-prets/Aides/Demander-la-mesure-incitative-pour-les-dispositifs-de-production-electrique-de-type-photovoltaique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spective@gouv.m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nvironnement@gouv.m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so@gouv.m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spective@gouv.m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 bwMode="auto">
          <a:xfrm>
            <a:off x="34925" y="1196975"/>
            <a:ext cx="910907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fr-FR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fr-FR" sz="32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 Transition Energétique,</a:t>
            </a:r>
            <a:b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US" altLang="fr-FR" sz="32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rôle</a:t>
            </a:r>
            <a: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des Syndics</a:t>
            </a:r>
            <a:b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fr-FR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fr-FR" sz="32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n-US" altLang="fr-FR" sz="32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janvier</a:t>
            </a:r>
            <a: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2021</a:t>
            </a:r>
            <a:br>
              <a:rPr lang="en-US" altLang="fr-FR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32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3" name="Espace réservé du texte 2"/>
          <p:cNvSpPr>
            <a:spLocks noGrp="1"/>
          </p:cNvSpPr>
          <p:nvPr>
            <p:ph type="body" sz="quarter" idx="10"/>
          </p:nvPr>
        </p:nvSpPr>
        <p:spPr bwMode="auto">
          <a:xfrm>
            <a:off x="0" y="771525"/>
            <a:ext cx="3060700" cy="3603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t>Département de l’Équipement, de l’Environnement et de l’Urbanisme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42875" y="6543675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42875" y="63595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54" y="5546111"/>
            <a:ext cx="1358741" cy="813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66329"/>
            <a:ext cx="85145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Achats de petits équipements et aménagements visant une réduction des consommations énergétiques (Jusqu’au 30 juin 2021)</a:t>
            </a:r>
            <a:endParaRPr lang="fr-FR" dirty="0"/>
          </a:p>
          <a:p>
            <a:r>
              <a:rPr lang="fr-FR" dirty="0" smtClean="0"/>
              <a:t>Pour les particuliers </a:t>
            </a:r>
            <a:r>
              <a:rPr lang="fr-FR" dirty="0"/>
              <a:t>et les entreprises, plafonnée à </a:t>
            </a:r>
            <a:r>
              <a:rPr lang="fr-FR" b="1" dirty="0"/>
              <a:t>3.000 EUR et couvrant </a:t>
            </a:r>
            <a:r>
              <a:rPr lang="fr-FR" b="1" dirty="0" smtClean="0"/>
              <a:t>30</a:t>
            </a:r>
            <a:r>
              <a:rPr lang="fr-FR" b="1" dirty="0"/>
              <a:t>% du montant total </a:t>
            </a:r>
            <a:r>
              <a:rPr lang="fr-FR" dirty="0"/>
              <a:t>des factures éligibles, envoyées </a:t>
            </a:r>
            <a:r>
              <a:rPr lang="fr-FR" dirty="0" smtClean="0"/>
              <a:t>en </a:t>
            </a:r>
            <a:r>
              <a:rPr lang="fr-FR" dirty="0"/>
              <a:t>une seule fois par bénéficiaire, émanant toutes d’un établissement situé </a:t>
            </a:r>
            <a:r>
              <a:rPr lang="fr-FR" dirty="0" smtClean="0"/>
              <a:t>à Monaco et </a:t>
            </a:r>
            <a:r>
              <a:rPr lang="fr-FR" dirty="0"/>
              <a:t>limitées aux motifs suivants: 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- Remplacement d’une cuisinière au gaz ou d’ancienne génération par une cuisinière électrique, étiquette A ;</a:t>
            </a:r>
          </a:p>
          <a:p>
            <a:pPr lvl="0"/>
            <a:r>
              <a:rPr lang="fr-FR" dirty="0"/>
              <a:t>- Remplacement de convecteurs électriques d’anciennes générations pour l’achat de convecteurs certifiés à minima NF électricité performance 2*, pour un nombre maximum de 6 appareils ;</a:t>
            </a:r>
          </a:p>
          <a:p>
            <a:pPr lvl="0"/>
            <a:r>
              <a:rPr lang="fr-FR" dirty="0"/>
              <a:t>- Remplacement d’un cumulus d’ancienne génération pour un nouveau modèle avec Etiquette B minimum, certifié CE et doté d’un programmateur ;</a:t>
            </a:r>
          </a:p>
          <a:p>
            <a:pPr lvl="0"/>
            <a:r>
              <a:rPr lang="fr-FR" dirty="0"/>
              <a:t>- Achat de LED, pour maximum 30 unités ;</a:t>
            </a:r>
          </a:p>
          <a:p>
            <a:pPr lvl="0"/>
            <a:r>
              <a:rPr lang="fr-FR" dirty="0"/>
              <a:t>- Installation de robinets thermostatiques certifiés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pour radiateurs, limités à 6 unités </a:t>
            </a:r>
          </a:p>
          <a:p>
            <a:pPr lvl="0"/>
            <a:r>
              <a:rPr lang="fr-FR" dirty="0"/>
              <a:t>- Isolation des coffres volets roulants ;</a:t>
            </a:r>
          </a:p>
          <a:p>
            <a:pPr lvl="0"/>
            <a:r>
              <a:rPr lang="fr-FR" dirty="0"/>
              <a:t>- Installation de brise soleil ou films solaires ;</a:t>
            </a:r>
          </a:p>
          <a:p>
            <a:pPr lvl="0"/>
            <a:r>
              <a:rPr lang="fr-FR" dirty="0" smtClean="0"/>
              <a:t>- Installation </a:t>
            </a:r>
            <a:r>
              <a:rPr lang="fr-FR" dirty="0"/>
              <a:t>de ventilateurs de plafond, limités à 6 unités. </a:t>
            </a:r>
            <a:endParaRPr lang="fr-FR" dirty="0" smtClean="0"/>
          </a:p>
          <a:p>
            <a:pPr lvl="0"/>
            <a:r>
              <a:rPr lang="fr-FR" dirty="0"/>
              <a:t> </a:t>
            </a:r>
          </a:p>
          <a:p>
            <a:r>
              <a:rPr lang="fr-FR" dirty="0" smtClean="0"/>
              <a:t>+ </a:t>
            </a:r>
            <a:r>
              <a:rPr lang="fr-FR" dirty="0"/>
              <a:t>d’infos ? contactez la Mission pour la transition énergétique.</a:t>
            </a:r>
          </a:p>
          <a:p>
            <a:r>
              <a:rPr lang="fr-FR" dirty="0"/>
              <a:t>98 98 47 </a:t>
            </a:r>
            <a:r>
              <a:rPr lang="fr-FR" dirty="0" smtClean="0"/>
              <a:t>59. </a:t>
            </a:r>
            <a:r>
              <a:rPr lang="fr-FR" dirty="0" smtClean="0">
                <a:hlinkClick r:id="rId3"/>
              </a:rPr>
              <a:t>transition-energetique@gouv.mc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10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98072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Appel à projets rénovation exemplaire (à partir du 1</a:t>
            </a:r>
            <a:r>
              <a:rPr lang="fr-FR" b="1" baseline="30000" dirty="0" smtClean="0"/>
              <a:t>er</a:t>
            </a:r>
            <a:r>
              <a:rPr lang="fr-FR" b="1" dirty="0" smtClean="0"/>
              <a:t> Trimestre 2021)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Pour dynamiser la rénovation énergétique des bâtiments existants, le Gouvernement met en place un Appel à projet de rénovation exemplaire.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dirty="0"/>
              <a:t>Ce dispositif, visant prioritairement les bâtiments les plus anciens et les plus forts émetteurs de gaz à effet de serre, offre une subvention des études et des travaux (isolation des murs et toiture, changement de la production énergétique…) ayant un fort potentiel de réduction des GES </a:t>
            </a:r>
            <a:r>
              <a:rPr lang="fr-FR" dirty="0" smtClean="0"/>
              <a:t>tels </a:t>
            </a:r>
            <a:r>
              <a:rPr lang="fr-FR" dirty="0"/>
              <a:t>que mis en valeur suite à la réalisation des audits énergétiques. Il est demandé de respecter une démarche de projet « BD2M </a:t>
            </a:r>
            <a:r>
              <a:rPr lang="fr-FR" dirty="0" smtClean="0"/>
              <a:t>».</a:t>
            </a:r>
          </a:p>
          <a:p>
            <a:endParaRPr lang="fr-FR" dirty="0"/>
          </a:p>
          <a:p>
            <a:r>
              <a:rPr lang="fr-FR" dirty="0" smtClean="0"/>
              <a:t>Ce dispositif est dotée de </a:t>
            </a:r>
            <a:r>
              <a:rPr lang="fr-FR" b="1" dirty="0" smtClean="0"/>
              <a:t>3 subventions tiroir </a:t>
            </a:r>
            <a:r>
              <a:rPr lang="fr-FR" dirty="0" smtClean="0"/>
              <a:t>:  </a:t>
            </a:r>
            <a:endParaRPr lang="fr-FR" dirty="0"/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Une subvention sur la réalisation d’un programme de rénovation environnementale BD2M </a:t>
            </a:r>
            <a:r>
              <a:rPr lang="fr-FR" dirty="0" smtClean="0"/>
              <a:t>(pour les 50 premiers dépôts de dossiers) ;</a:t>
            </a:r>
            <a:endParaRPr lang="fr-FR" dirty="0"/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Une subvention sur les études environnementales de </a:t>
            </a:r>
            <a:r>
              <a:rPr lang="fr-FR" dirty="0" smtClean="0"/>
              <a:t>l’opération (sur sélection), 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 smtClean="0"/>
              <a:t>Une </a:t>
            </a:r>
            <a:r>
              <a:rPr lang="fr-FR" dirty="0"/>
              <a:t>subvention d’un bouquet de </a:t>
            </a:r>
            <a:r>
              <a:rPr lang="fr-FR" dirty="0" smtClean="0"/>
              <a:t>travaux</a:t>
            </a:r>
            <a:r>
              <a:rPr lang="fr-FR" dirty="0"/>
              <a:t> (sur sélection</a:t>
            </a:r>
            <a:r>
              <a:rPr lang="fr-FR" dirty="0" smtClean="0"/>
              <a:t>). 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Plusieurs </a:t>
            </a:r>
            <a:r>
              <a:rPr lang="fr-FR" dirty="0"/>
              <a:t>guichets seront ouverts durant 2 </a:t>
            </a:r>
            <a:r>
              <a:rPr lang="fr-FR" dirty="0" smtClean="0"/>
              <a:t>ans minimum </a:t>
            </a:r>
            <a:r>
              <a:rPr lang="fr-FR" dirty="0"/>
              <a:t>afin de laisser le temps aux copropriétés de réaliser leurs audits et leur programme de travaux BD2M.</a:t>
            </a:r>
          </a:p>
          <a:p>
            <a:r>
              <a:rPr lang="fr-FR" dirty="0"/>
              <a:t> 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11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98072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Bâtiments visés : 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Situés sur le territoire national,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Antérieurs à 1990 (date de livraison antérieure au 01/01/1990) et d’une surface SHON supérieure à 1000 m²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D’usage de logements, tertiaire ou </a:t>
            </a:r>
            <a:r>
              <a:rPr lang="fr-FR" dirty="0" smtClean="0"/>
              <a:t>mixte.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fr-FR" u="sng" dirty="0" smtClean="0"/>
              <a:t>Prérequis :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Avoir </a:t>
            </a:r>
            <a:r>
              <a:rPr lang="fr-FR" dirty="0"/>
              <a:t>réalisé </a:t>
            </a:r>
            <a:r>
              <a:rPr lang="fr-FR" dirty="0" smtClean="0"/>
              <a:t>l’audit énergétique,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Proposer un </a:t>
            </a:r>
            <a:r>
              <a:rPr lang="fr-FR" dirty="0"/>
              <a:t>programme environnemental permettant l’atteinte d’un profil BD2M de niveau Bronze </a:t>
            </a:r>
            <a:r>
              <a:rPr lang="fr-FR" dirty="0" smtClean="0"/>
              <a:t>et une </a:t>
            </a:r>
            <a:r>
              <a:rPr lang="fr-FR" dirty="0"/>
              <a:t>réduction des GES d’à minima 50 % par rapport à </a:t>
            </a:r>
            <a:r>
              <a:rPr lang="fr-FR" dirty="0" smtClean="0"/>
              <a:t>l’existant.</a:t>
            </a:r>
            <a:endParaRPr lang="fr-FR" dirty="0"/>
          </a:p>
          <a:p>
            <a:endParaRPr lang="fr-FR" dirty="0"/>
          </a:p>
          <a:p>
            <a:r>
              <a:rPr lang="fr-FR" u="sng" dirty="0" smtClean="0"/>
              <a:t>Echéance phase 1 : Programme et études environnementaux</a:t>
            </a:r>
          </a:p>
          <a:p>
            <a:r>
              <a:rPr lang="fr-FR" dirty="0" smtClean="0"/>
              <a:t>Dépôt des dossiers à partir du 1</a:t>
            </a:r>
            <a:r>
              <a:rPr lang="fr-FR" baseline="30000" dirty="0" smtClean="0"/>
              <a:t>er</a:t>
            </a:r>
            <a:r>
              <a:rPr lang="fr-FR" dirty="0" smtClean="0"/>
              <a:t> trimestre 2021,</a:t>
            </a:r>
          </a:p>
          <a:p>
            <a:r>
              <a:rPr lang="fr-FR" dirty="0" smtClean="0"/>
              <a:t>Guichets prévus chaque trimestre pendant une période de  2 ans.</a:t>
            </a:r>
          </a:p>
          <a:p>
            <a:endParaRPr lang="fr-FR" dirty="0"/>
          </a:p>
          <a:p>
            <a:r>
              <a:rPr lang="fr-FR" dirty="0"/>
              <a:t> </a:t>
            </a:r>
            <a:r>
              <a:rPr lang="fr-FR" u="sng" dirty="0"/>
              <a:t>Montant </a:t>
            </a:r>
            <a:r>
              <a:rPr lang="fr-FR" u="sng" dirty="0" smtClean="0"/>
              <a:t>subvention phase 1 </a:t>
            </a:r>
            <a:r>
              <a:rPr lang="fr-FR" u="sng" dirty="0"/>
              <a:t>:</a:t>
            </a:r>
          </a:p>
          <a:p>
            <a:pPr lvl="0"/>
            <a:r>
              <a:rPr lang="fr-FR" dirty="0"/>
              <a:t>* Plafond à 5 000 € TTC pour </a:t>
            </a:r>
            <a:r>
              <a:rPr lang="fr-FR" dirty="0" smtClean="0"/>
              <a:t>tout programme ;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* Montant de 75 % du coût des études environnementales en TTC avec un plafond à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54 </a:t>
            </a:r>
            <a:r>
              <a:rPr lang="fr-FR" dirty="0"/>
              <a:t>000 </a:t>
            </a:r>
            <a:r>
              <a:rPr lang="fr-FR" dirty="0" smtClean="0"/>
              <a:t>€ (sur sélection).</a:t>
            </a:r>
            <a:endParaRPr lang="fr-FR" dirty="0"/>
          </a:p>
          <a:p>
            <a:endParaRPr lang="fr-FR" dirty="0"/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12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4621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 : </a:t>
            </a:r>
            <a:r>
              <a:rPr lang="fr-FR" sz="2000" dirty="0">
                <a:solidFill>
                  <a:schemeClr val="bg1"/>
                </a:solidFill>
              </a:rPr>
              <a:t>Appel à projets rénovation </a:t>
            </a:r>
            <a:r>
              <a:rPr lang="fr-FR" sz="2000" dirty="0" smtClean="0">
                <a:solidFill>
                  <a:schemeClr val="bg1"/>
                </a:solidFill>
              </a:rPr>
              <a:t>exemplaire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98072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u="sng" dirty="0"/>
              <a:t>Echéance phase </a:t>
            </a:r>
            <a:r>
              <a:rPr lang="fr-FR" u="sng" dirty="0" smtClean="0"/>
              <a:t>2 </a:t>
            </a:r>
            <a:r>
              <a:rPr lang="fr-FR" u="sng" dirty="0"/>
              <a:t>: </a:t>
            </a:r>
            <a:r>
              <a:rPr lang="fr-FR" u="sng" dirty="0" smtClean="0"/>
              <a:t>Travaux </a:t>
            </a:r>
            <a:r>
              <a:rPr lang="fr-FR" u="sng" dirty="0"/>
              <a:t>environnementaux</a:t>
            </a:r>
          </a:p>
          <a:p>
            <a:r>
              <a:rPr lang="fr-FR" dirty="0"/>
              <a:t>Dépôt des dossiers à partir </a:t>
            </a:r>
            <a:r>
              <a:rPr lang="fr-FR" dirty="0" smtClean="0"/>
              <a:t>fin 2021,</a:t>
            </a:r>
            <a:endParaRPr lang="fr-FR" dirty="0"/>
          </a:p>
          <a:p>
            <a:r>
              <a:rPr lang="fr-FR" dirty="0"/>
              <a:t>Guichets </a:t>
            </a:r>
            <a:r>
              <a:rPr lang="fr-FR" dirty="0" smtClean="0"/>
              <a:t>ouverts annuellement sur une période de 2 ans minimum.</a:t>
            </a:r>
          </a:p>
          <a:p>
            <a:endParaRPr lang="fr-FR" dirty="0"/>
          </a:p>
          <a:p>
            <a:r>
              <a:rPr lang="fr-FR" u="sng" dirty="0" smtClean="0"/>
              <a:t>Montant </a:t>
            </a:r>
            <a:r>
              <a:rPr lang="fr-FR" u="sng" dirty="0"/>
              <a:t>subvention phase </a:t>
            </a:r>
            <a:r>
              <a:rPr lang="fr-FR" u="sng" dirty="0" smtClean="0"/>
              <a:t>2 </a:t>
            </a:r>
            <a:r>
              <a:rPr lang="fr-FR" u="sng" dirty="0"/>
              <a:t>:</a:t>
            </a:r>
          </a:p>
          <a:p>
            <a:r>
              <a:rPr lang="fr-FR" dirty="0" smtClean="0"/>
              <a:t>Montant </a:t>
            </a:r>
            <a:r>
              <a:rPr lang="fr-FR" dirty="0"/>
              <a:t>jusqu’à 50% du coût des travaux en TTC avec un plafond suivant la taille du bâtiment et l’engagement </a:t>
            </a:r>
            <a:r>
              <a:rPr lang="fr-FR" dirty="0" smtClean="0"/>
              <a:t>environnemental </a:t>
            </a:r>
            <a:r>
              <a:rPr lang="fr-FR" dirty="0"/>
              <a:t>(sur sélection).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 </a:t>
            </a:r>
          </a:p>
          <a:p>
            <a:r>
              <a:rPr lang="fr-FR" dirty="0" smtClean="0"/>
              <a:t>+ </a:t>
            </a:r>
            <a:r>
              <a:rPr lang="fr-FR" dirty="0"/>
              <a:t>d’infos ? contactez la Mission pour la transition énergétique.</a:t>
            </a:r>
          </a:p>
          <a:p>
            <a:r>
              <a:rPr lang="fr-FR" dirty="0"/>
              <a:t>98 98 47 </a:t>
            </a:r>
            <a:r>
              <a:rPr lang="fr-FR" dirty="0" smtClean="0"/>
              <a:t>59. </a:t>
            </a:r>
            <a:r>
              <a:rPr lang="fr-FR" dirty="0" smtClean="0">
                <a:solidFill>
                  <a:srgbClr val="0000FF"/>
                </a:solidFill>
                <a:hlinkClick r:id="rId3"/>
              </a:rPr>
              <a:t>transition-energetique@gouv.mc</a:t>
            </a:r>
            <a:endParaRPr lang="fr-FR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13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 : </a:t>
            </a:r>
            <a:r>
              <a:rPr lang="fr-FR" sz="2000" dirty="0">
                <a:solidFill>
                  <a:schemeClr val="bg1"/>
                </a:solidFill>
              </a:rPr>
              <a:t>Appel à projets rénovation </a:t>
            </a:r>
            <a:r>
              <a:rPr lang="fr-FR" sz="2000" dirty="0" smtClean="0">
                <a:solidFill>
                  <a:schemeClr val="bg1"/>
                </a:solidFill>
              </a:rPr>
              <a:t>exemplaire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Questions / Réponses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14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73" y="1081565"/>
            <a:ext cx="815715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ésultat de recherche d'images pour &quot;illustration règlementation powerpoint&quot;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8891587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09766" y="1484784"/>
            <a:ext cx="7722412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Rappel REGLEMENTATION ENERGETIQUE (RE 2018)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520" b="1" dirty="0" smtClean="0">
                <a:solidFill>
                  <a:srgbClr val="4C8B41"/>
                </a:solidFill>
                <a:sym typeface="Raleway Light" charset="0"/>
              </a:rPr>
              <a:t>Angélique Alonso</a:t>
            </a:r>
          </a:p>
          <a:p>
            <a:pPr algn="ctr"/>
            <a:r>
              <a:rPr lang="fr-FR" altLang="fr-FR" sz="2520" dirty="0" smtClean="0">
                <a:solidFill>
                  <a:srgbClr val="4C8B41"/>
                </a:solidFill>
                <a:sym typeface="Raleway Light" charset="0"/>
              </a:rPr>
              <a:t>Direction de la Prospective, de l’Urbanisme et de la Mobilité</a:t>
            </a:r>
            <a:endParaRPr lang="fr-FR" altLang="fr-FR" sz="2520" dirty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3240" b="1" dirty="0">
                <a:solidFill>
                  <a:srgbClr val="4C8B41"/>
                </a:solidFill>
                <a:sym typeface="Raleway Light" charset="0"/>
              </a:rPr>
              <a:t> </a:t>
            </a: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15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« travaux embarqués »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u="sng" dirty="0" smtClean="0"/>
              <a:t>Principe</a:t>
            </a:r>
            <a:r>
              <a:rPr lang="fr-FR" dirty="0" smtClean="0"/>
              <a:t> : </a:t>
            </a:r>
          </a:p>
          <a:p>
            <a:pPr marL="0" indent="0" algn="ctr">
              <a:buNone/>
            </a:pPr>
            <a:r>
              <a:rPr lang="fr-FR" i="1" dirty="0" smtClean="0"/>
              <a:t>Mise en place d’une isolation thermique concomitamment aux travaux ci-dessous définis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dirty="0" smtClean="0"/>
              <a:t>Ravalement de façade ;</a:t>
            </a:r>
          </a:p>
          <a:p>
            <a:r>
              <a:rPr lang="fr-FR" dirty="0" smtClean="0"/>
              <a:t>Réfection de Toiture ;</a:t>
            </a:r>
          </a:p>
          <a:p>
            <a:r>
              <a:rPr lang="fr-FR" dirty="0" smtClean="0"/>
              <a:t>Aménagement de locaux annexes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sz="2800" i="1" dirty="0" smtClean="0"/>
              <a:t>(ex. : cave ou garage rendus habitables)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2339752" y="1417638"/>
            <a:ext cx="1008112" cy="7872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ravalement de façade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1" cy="5256584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?</a:t>
            </a:r>
          </a:p>
          <a:p>
            <a:pPr marL="0" indent="0">
              <a:buNone/>
            </a:pPr>
            <a:r>
              <a:rPr lang="fr-FR" altLang="fr-FR" dirty="0" smtClean="0"/>
              <a:t>Tout ravalement </a:t>
            </a:r>
            <a:r>
              <a:rPr lang="fr-FR" altLang="fr-FR" dirty="0"/>
              <a:t>concernant au moins 50% d’une façade </a:t>
            </a:r>
            <a:r>
              <a:rPr lang="fr-FR" altLang="fr-FR" dirty="0" smtClean="0"/>
              <a:t>d’un bâtiment, </a:t>
            </a:r>
            <a:r>
              <a:rPr lang="fr-FR" altLang="fr-FR" dirty="0"/>
              <a:t>hors </a:t>
            </a:r>
            <a:r>
              <a:rPr lang="fr-FR" altLang="fr-FR" dirty="0" smtClean="0"/>
              <a:t>ouvertures</a:t>
            </a:r>
          </a:p>
          <a:p>
            <a:pPr marL="0" indent="0">
              <a:buNone/>
            </a:pPr>
            <a:r>
              <a:rPr lang="fr-FR" altLang="fr-FR" sz="2800" dirty="0" smtClean="0"/>
              <a:t>   - Dispense : bâtis remarquables / secteurs sauvegardés -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Quoi ?</a:t>
            </a:r>
          </a:p>
          <a:p>
            <a:pPr marL="0" indent="0">
              <a:buNone/>
            </a:pPr>
            <a:r>
              <a:rPr lang="fr-FR" dirty="0" smtClean="0"/>
              <a:t>Mise en place d’une isolation des parois opaques</a:t>
            </a:r>
          </a:p>
          <a:p>
            <a:pPr marL="0" indent="0">
              <a:buNone/>
            </a:pPr>
            <a:r>
              <a:rPr lang="fr-FR" dirty="0" smtClean="0"/>
              <a:t>concomitamment </a:t>
            </a:r>
            <a:r>
              <a:rPr lang="fr-FR" dirty="0"/>
              <a:t>au ravalement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 </a:t>
            </a:r>
            <a:r>
              <a:rPr lang="fr-FR" dirty="0"/>
              <a:t>= 2,5 m².K/W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8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?</a:t>
            </a:r>
          </a:p>
          <a:p>
            <a:pPr marL="0" indent="0">
              <a:buNone/>
            </a:pPr>
            <a:r>
              <a:rPr lang="fr-FR" u="sng" dirty="0" smtClean="0"/>
              <a:t>La demande adressée à la DPUM doit comporter</a:t>
            </a:r>
            <a:r>
              <a:rPr lang="fr-FR" dirty="0" smtClean="0"/>
              <a:t>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Les teintes proposées pour le ravalement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L’audit technique ou énergétique du bâtiment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Le formulaire « C »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90542" y="4176864"/>
          <a:ext cx="6729730" cy="15003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126102219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81657207"/>
                    </a:ext>
                  </a:extLst>
                </a:gridCol>
                <a:gridCol w="2430145">
                  <a:extLst>
                    <a:ext uri="{9D8B030D-6E8A-4147-A177-3AD203B41FA5}">
                      <a16:colId xmlns:a16="http://schemas.microsoft.com/office/drawing/2014/main" val="2146707789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val="3498507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OUI/NON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 dirty="0">
                          <a:effectLst/>
                        </a:rPr>
                        <a:t>Résistance thermique R envisagée (m².K/W)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Remarques liées à des dérogations possibles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420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Murs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568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Toiture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234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Plancher bas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367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 dirty="0">
                          <a:effectLst/>
                        </a:rPr>
                        <a:t>Conductivité thermique envisagée (W/m².K)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Protections solaires associées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123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fenêtres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 dirty="0" err="1">
                          <a:effectLst/>
                        </a:rPr>
                        <a:t>Uw</a:t>
                      </a:r>
                      <a:r>
                        <a:rPr lang="fr-FR" sz="1100" dirty="0">
                          <a:effectLst/>
                        </a:rPr>
                        <a:t> =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140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6964" y="3599981"/>
            <a:ext cx="56886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travaux de performance énergétique sont-ils envisagés :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Enveloppe 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03648" y="4487417"/>
            <a:ext cx="504056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311860" y="3587816"/>
            <a:ext cx="2592288" cy="105315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17445" y="3212975"/>
            <a:ext cx="1728192" cy="60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Norme RE :</a:t>
            </a:r>
          </a:p>
          <a:p>
            <a:pPr algn="ctr"/>
            <a:r>
              <a:rPr lang="fr-FR" dirty="0" smtClean="0"/>
              <a:t>R = 2,5 m².K/W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5576" y="6076217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smtClean="0">
                <a:solidFill>
                  <a:schemeClr val="accent2"/>
                </a:solidFill>
              </a:rPr>
              <a:t>Le cas échéant, la demande de dérogation doit être justifiée 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17" name="Triangle isocèle 16"/>
          <p:cNvSpPr/>
          <p:nvPr/>
        </p:nvSpPr>
        <p:spPr>
          <a:xfrm>
            <a:off x="5292080" y="4392308"/>
            <a:ext cx="504056" cy="394658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!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20" name="Triangle isocèle 19"/>
          <p:cNvSpPr/>
          <p:nvPr/>
        </p:nvSpPr>
        <p:spPr>
          <a:xfrm>
            <a:off x="290542" y="6000830"/>
            <a:ext cx="504056" cy="394658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!</a:t>
            </a:r>
            <a:endParaRPr lang="fr-FR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850106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réfection de toiture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009" y="836712"/>
            <a:ext cx="8928991" cy="6021288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?</a:t>
            </a:r>
          </a:p>
          <a:p>
            <a:pPr marL="0" indent="0">
              <a:buNone/>
            </a:pPr>
            <a:r>
              <a:rPr lang="fr-FR" altLang="fr-FR" dirty="0" smtClean="0"/>
              <a:t>Tous travaux de réfection de toiture comprenant </a:t>
            </a:r>
            <a:r>
              <a:rPr lang="fr-FR" dirty="0" smtClean="0"/>
              <a:t>le </a:t>
            </a:r>
            <a:r>
              <a:rPr lang="fr-FR" dirty="0"/>
              <a:t>remplacement, le recouvrement ou la réfection d'étanchéité, de plus de 50 % de l'ensemble de la couverture, hors ouvertures.</a:t>
            </a:r>
            <a:r>
              <a:rPr lang="fr-FR" altLang="fr-FR" dirty="0" smtClean="0"/>
              <a:t> 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Quoi ?</a:t>
            </a:r>
          </a:p>
          <a:p>
            <a:pPr marL="0" indent="0">
              <a:buNone/>
            </a:pPr>
            <a:r>
              <a:rPr lang="fr-FR" dirty="0" smtClean="0"/>
              <a:t>Mise en place d’une isolation concomitamment aux travaux de réfection </a:t>
            </a:r>
          </a:p>
          <a:p>
            <a:pPr marL="0" indent="0">
              <a:buNone/>
            </a:pPr>
            <a:r>
              <a:rPr lang="fr-FR" dirty="0" smtClean="0"/>
              <a:t>R = 6 ou 6,5 m².K/W</a:t>
            </a:r>
          </a:p>
          <a:p>
            <a:pPr marL="0" indent="0">
              <a:buNone/>
            </a:pPr>
            <a:r>
              <a:rPr lang="fr-FR" dirty="0" smtClean="0"/>
              <a:t>      </a:t>
            </a:r>
            <a:r>
              <a:rPr lang="fr-FR" sz="2800" dirty="0" smtClean="0">
                <a:solidFill>
                  <a:schemeClr val="accent2"/>
                </a:solidFill>
              </a:rPr>
              <a:t>Préciser le type de configuration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riangle isocèle 3"/>
          <p:cNvSpPr/>
          <p:nvPr/>
        </p:nvSpPr>
        <p:spPr>
          <a:xfrm>
            <a:off x="215516" y="6309320"/>
            <a:ext cx="504056" cy="394658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!</a:t>
            </a:r>
            <a:endParaRPr lang="fr-FR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indent="355600" algn="r">
              <a:spcBef>
                <a:spcPct val="20000"/>
              </a:spcBef>
              <a:defRPr/>
            </a:pPr>
            <a:endParaRPr lang="fr-FR" sz="2400" b="1" kern="0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88912" y="344996"/>
            <a:ext cx="8415536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2400" dirty="0">
                <a:solidFill>
                  <a:schemeClr val="bg1"/>
                </a:solidFill>
              </a:rPr>
              <a:t>Répartition des émissions de Gaz à Effet de </a:t>
            </a:r>
            <a:r>
              <a:rPr lang="fr-FR" altLang="fr-FR" sz="2400" dirty="0" smtClean="0">
                <a:solidFill>
                  <a:schemeClr val="bg1"/>
                </a:solidFill>
              </a:rPr>
              <a:t>Serre  Monaco</a:t>
            </a:r>
            <a:endParaRPr lang="fr-FR" altLang="fr-FR" sz="24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412776"/>
            <a:ext cx="6153108" cy="4752528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45353141"/>
              </p:ext>
            </p:extLst>
          </p:nvPr>
        </p:nvGraphicFramePr>
        <p:xfrm>
          <a:off x="6264485" y="2132856"/>
          <a:ext cx="2844019" cy="245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615" y="332656"/>
            <a:ext cx="8856984" cy="5388843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?</a:t>
            </a:r>
          </a:p>
          <a:p>
            <a:pPr marL="0" indent="0">
              <a:buNone/>
            </a:pPr>
            <a:r>
              <a:rPr lang="fr-FR" u="sng" dirty="0" smtClean="0"/>
              <a:t>La demande adressée à la DPUM doit comporter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Le formulaire « C »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23528" y="3099386"/>
          <a:ext cx="6729730" cy="15003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126102219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81657207"/>
                    </a:ext>
                  </a:extLst>
                </a:gridCol>
                <a:gridCol w="2430145">
                  <a:extLst>
                    <a:ext uri="{9D8B030D-6E8A-4147-A177-3AD203B41FA5}">
                      <a16:colId xmlns:a16="http://schemas.microsoft.com/office/drawing/2014/main" val="2146707789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val="3498507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OUI/NON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 dirty="0">
                          <a:effectLst/>
                        </a:rPr>
                        <a:t>Résistance thermique R envisagée (m².K/W)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Remarques liées à des dérogations possibles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420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Murs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568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Toiture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234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Plancher bas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367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 dirty="0">
                          <a:effectLst/>
                        </a:rPr>
                        <a:t>Conductivité thermique envisagée (W/m².K)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Protections solaires associées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123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>
                          <a:effectLst/>
                        </a:rPr>
                        <a:t>fenêtres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100" dirty="0" err="1">
                          <a:effectLst/>
                        </a:rPr>
                        <a:t>Uw</a:t>
                      </a:r>
                      <a:r>
                        <a:rPr lang="fr-FR" sz="1100" dirty="0">
                          <a:effectLst/>
                        </a:rPr>
                        <a:t> =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140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8478" y="2518192"/>
            <a:ext cx="56886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travaux de performance énergétique sont-ils envisagés :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Enveloppe :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31640" y="3633551"/>
            <a:ext cx="504056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032794" y="2648936"/>
            <a:ext cx="2592288" cy="105315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25082" y="2082712"/>
            <a:ext cx="2089858" cy="60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Norme RE :</a:t>
            </a:r>
          </a:p>
          <a:p>
            <a:pPr algn="ctr"/>
            <a:r>
              <a:rPr lang="fr-FR" dirty="0" smtClean="0"/>
              <a:t>R = 6 à 6,5 m².K/W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47610" y="527777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smtClean="0">
                <a:solidFill>
                  <a:schemeClr val="accent2"/>
                </a:solidFill>
              </a:rPr>
              <a:t>Le cas échéant, la demande de dérogation doit être justifiée 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17" name="Triangle isocèle 16"/>
          <p:cNvSpPr/>
          <p:nvPr/>
        </p:nvSpPr>
        <p:spPr>
          <a:xfrm>
            <a:off x="5256076" y="3420685"/>
            <a:ext cx="504056" cy="394658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!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20" name="Triangle isocèle 19"/>
          <p:cNvSpPr/>
          <p:nvPr/>
        </p:nvSpPr>
        <p:spPr>
          <a:xfrm>
            <a:off x="443554" y="5179446"/>
            <a:ext cx="504056" cy="394658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!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69619" y="4825766"/>
            <a:ext cx="8784976" cy="17631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6618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</a:t>
            </a:r>
            <a:endParaRPr lang="fr-FR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197281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1"/>
                </a:solidFill>
              </a:rPr>
              <a:t>Il convient de déposer ces demandes à la DPUM, préalablement au dépôt d’éventuelles demandes d’OVP auprès de la Mairie.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51520" y="115888"/>
            <a:ext cx="8781355" cy="571500"/>
          </a:xfrm>
          <a:prstGeom prst="rect">
            <a:avLst/>
          </a:prstGeom>
          <a:solidFill>
            <a:srgbClr val="008000"/>
          </a:solidFill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Conclusion et focus sur quelques exemples ITE</a:t>
            </a:r>
            <a:endParaRPr lang="fr-FR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2" y="3696355"/>
            <a:ext cx="4936021" cy="29601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1" y="836712"/>
            <a:ext cx="4809288" cy="2710319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504929" y="908720"/>
            <a:ext cx="3527946" cy="26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fr-FR" altLang="fr-FR" u="sng" dirty="0" smtClean="0">
                <a:solidFill>
                  <a:srgbClr val="000000"/>
                </a:solidFill>
              </a:rPr>
              <a:t>En France :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fr-FR" altLang="fr-FR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Exemple de réhabilitation d’un immeuble de 120 logements à Cannes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Mise en place d’isolation </a:t>
            </a:r>
            <a:r>
              <a:rPr lang="fr-FR" altLang="fr-FR" dirty="0" err="1" smtClean="0">
                <a:solidFill>
                  <a:srgbClr val="000000"/>
                </a:solidFill>
              </a:rPr>
              <a:t>biosourcée</a:t>
            </a:r>
            <a:r>
              <a:rPr lang="fr-FR" altLang="fr-FR" dirty="0" smtClean="0">
                <a:solidFill>
                  <a:srgbClr val="000000"/>
                </a:solidFill>
              </a:rPr>
              <a:t> sur toutes les façades.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063007" y="908720"/>
            <a:ext cx="2088232" cy="3463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Avant intervention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131840" y="3789040"/>
            <a:ext cx="2019399" cy="3600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r">
              <a:spcBef>
                <a:spcPct val="20000"/>
              </a:spcBef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Après intervention</a:t>
            </a:r>
          </a:p>
          <a:p>
            <a:pPr marL="0" indent="0" algn="r">
              <a:spcBef>
                <a:spcPct val="20000"/>
              </a:spcBef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364088" y="6237312"/>
            <a:ext cx="338504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fr-FR" altLang="fr-FR" sz="1050" dirty="0" smtClean="0">
                <a:solidFill>
                  <a:srgbClr val="000000"/>
                </a:solidFill>
              </a:rPr>
              <a:t>Source Architecte </a:t>
            </a:r>
            <a:r>
              <a:rPr lang="fr-FR" altLang="fr-FR" sz="1050" dirty="0" err="1" smtClean="0">
                <a:solidFill>
                  <a:srgbClr val="000000"/>
                </a:solidFill>
              </a:rPr>
              <a:t>Faugue</a:t>
            </a:r>
            <a:r>
              <a:rPr lang="fr-FR" altLang="fr-FR" sz="1050" dirty="0" smtClean="0">
                <a:solidFill>
                  <a:srgbClr val="000000"/>
                </a:solidFill>
              </a:rPr>
              <a:t>/</a:t>
            </a:r>
            <a:r>
              <a:rPr lang="fr-FR" altLang="fr-FR" sz="1050" dirty="0" err="1" smtClean="0">
                <a:solidFill>
                  <a:srgbClr val="000000"/>
                </a:solidFill>
              </a:rPr>
              <a:t>Renaut</a:t>
            </a:r>
            <a:endParaRPr lang="fr-FR" altLang="fr-FR" sz="105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66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6962" r="9848" b="23751"/>
          <a:stretch/>
        </p:blipFill>
        <p:spPr>
          <a:xfrm rot="5400000">
            <a:off x="-30053" y="1563253"/>
            <a:ext cx="3634424" cy="2113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650" r="12201" b="48951"/>
          <a:stretch/>
        </p:blipFill>
        <p:spPr>
          <a:xfrm>
            <a:off x="399451" y="4570644"/>
            <a:ext cx="4721860" cy="2079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1520" y="115888"/>
            <a:ext cx="8781355" cy="571500"/>
          </a:xfrm>
          <a:prstGeom prst="rect">
            <a:avLst/>
          </a:prstGeom>
          <a:solidFill>
            <a:srgbClr val="008000"/>
          </a:solidFill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Conclusion et focus sur quelques exemples ITE</a:t>
            </a:r>
            <a:endParaRPr lang="fr-FR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745677" y="4842737"/>
            <a:ext cx="2952453" cy="64591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Espace Tortues du Musée Océanographique</a:t>
            </a:r>
          </a:p>
          <a:p>
            <a:pPr marL="0" indent="0" algn="ctr">
              <a:spcBef>
                <a:spcPct val="20000"/>
              </a:spcBef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6588223" y="6239941"/>
            <a:ext cx="216090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fr-FR" altLang="fr-FR" sz="1050" dirty="0" smtClean="0">
                <a:solidFill>
                  <a:srgbClr val="000000"/>
                </a:solidFill>
              </a:rPr>
              <a:t>Source </a:t>
            </a:r>
            <a:r>
              <a:rPr lang="fr-FR" altLang="fr-FR" sz="1050" dirty="0" err="1" smtClean="0">
                <a:solidFill>
                  <a:srgbClr val="000000"/>
                </a:solidFill>
              </a:rPr>
              <a:t>Insobat</a:t>
            </a:r>
            <a:endParaRPr lang="fr-FR" altLang="fr-FR" sz="105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749984" y="1049734"/>
            <a:ext cx="13713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fr-FR" altLang="fr-FR" u="sng" dirty="0" smtClean="0">
                <a:solidFill>
                  <a:srgbClr val="000000"/>
                </a:solidFill>
              </a:rPr>
              <a:t>A Monaco : </a:t>
            </a:r>
            <a:r>
              <a:rPr lang="fr-FR" altLang="fr-FR" dirty="0" smtClean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947242" y="3868049"/>
            <a:ext cx="1679833" cy="3853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FR" altLang="fr-FR" dirty="0" smtClean="0">
                <a:solidFill>
                  <a:srgbClr val="000000"/>
                </a:solidFill>
              </a:rPr>
              <a:t>Villa Thérèse</a:t>
            </a:r>
          </a:p>
          <a:p>
            <a:pPr marL="0" indent="0" algn="ctr">
              <a:spcBef>
                <a:spcPct val="20000"/>
              </a:spcBef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032039" y="6075195"/>
            <a:ext cx="1944216" cy="3294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FR" altLang="fr-FR" dirty="0" smtClean="0"/>
              <a:t>Foyer de l’Enfance</a:t>
            </a:r>
          </a:p>
          <a:p>
            <a:pPr marL="0" indent="0" algn="ctr">
              <a:spcBef>
                <a:spcPct val="20000"/>
              </a:spcBef>
              <a:defRPr/>
            </a:pPr>
            <a:r>
              <a:rPr lang="fr-FR" altLang="fr-FR" dirty="0"/>
              <a:t> </a:t>
            </a:r>
            <a:r>
              <a:rPr lang="fr-FR" altLang="fr-FR" dirty="0" smtClean="0"/>
              <a:t>   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3603" y="1292840"/>
            <a:ext cx="3936603" cy="2952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40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ésultat de recherche d'images pour &quot;illustration règlementation powerpoint&quot;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8891587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1916832"/>
            <a:ext cx="7722412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LES Audits énergétiques des bâtiments </a:t>
            </a:r>
            <a:r>
              <a:rPr lang="fr-FR" sz="3600" b="1" cap="all" dirty="0" err="1">
                <a:solidFill>
                  <a:srgbClr val="008000"/>
                </a:solidFill>
              </a:rPr>
              <a:t>PRIVéS</a:t>
            </a:r>
            <a:r>
              <a:rPr lang="fr-FR" sz="3600" b="1" cap="all" dirty="0">
                <a:solidFill>
                  <a:srgbClr val="008000"/>
                </a:solidFill>
              </a:rPr>
              <a:t> </a:t>
            </a:r>
            <a:endParaRPr lang="fr-FR" sz="3600" b="1" cap="all" dirty="0" smtClean="0">
              <a:solidFill>
                <a:srgbClr val="008000"/>
              </a:solidFill>
            </a:endParaRP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520" b="1" dirty="0" smtClean="0">
                <a:solidFill>
                  <a:srgbClr val="4C8B41"/>
                </a:solidFill>
                <a:sym typeface="Raleway Light" charset="0"/>
              </a:rPr>
              <a:t>Marie-Pierre FASSIO</a:t>
            </a:r>
          </a:p>
          <a:p>
            <a:pPr algn="ctr"/>
            <a:r>
              <a:rPr lang="fr-FR" altLang="fr-FR" sz="2520" dirty="0" smtClean="0">
                <a:solidFill>
                  <a:srgbClr val="4C8B41"/>
                </a:solidFill>
                <a:sym typeface="Raleway Light" charset="0"/>
              </a:rPr>
              <a:t>Mission pour la Transition Energétique</a:t>
            </a:r>
            <a:endParaRPr lang="fr-FR" altLang="fr-FR" sz="2520" dirty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3240" b="1" dirty="0">
                <a:solidFill>
                  <a:srgbClr val="4C8B41"/>
                </a:solidFill>
                <a:sym typeface="Raleway Light" charset="0"/>
              </a:rPr>
              <a:t> </a:t>
            </a: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24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98107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fr-FR" sz="2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L’audit énergétique des bâtiments devient obligatoire:</a:t>
            </a:r>
          </a:p>
          <a:p>
            <a:pPr>
              <a:defRPr/>
            </a:pPr>
            <a:endParaRPr lang="fr-FR" sz="24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115888"/>
            <a:ext cx="8781355" cy="571500"/>
          </a:xfrm>
          <a:prstGeom prst="rect">
            <a:avLst/>
          </a:prstGeom>
          <a:solidFill>
            <a:srgbClr val="008000"/>
          </a:solidFill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Audit énergétique des bâtiments : Rappel des dates à retenir</a:t>
            </a:r>
            <a:endParaRPr lang="fr-FR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570657007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5867483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Arrêté Ministériel </a:t>
            </a:r>
            <a:r>
              <a:rPr lang="fr-FR" sz="1200" dirty="0" smtClean="0"/>
              <a:t>n°2018-613 </a:t>
            </a:r>
            <a:r>
              <a:rPr lang="fr-FR" sz="1200" dirty="0"/>
              <a:t>du 26/06/2018 relatif aux caractéristiques thermiques des nouveaux bâtiments, des réhabilitations des Bâtiments existants et des </a:t>
            </a:r>
            <a:r>
              <a:rPr lang="fr-FR" sz="1200" dirty="0" smtClean="0"/>
              <a:t>Extensions, modifié par l’AM n°870 du 15/12/20</a:t>
            </a:r>
          </a:p>
          <a:p>
            <a:r>
              <a:rPr lang="fr-FR" sz="1200" dirty="0"/>
              <a:t>Avis et Communiqué du JO n°8431 du 26 avril 2019 ouvrant droit à l’octroi de subvention.</a:t>
            </a:r>
          </a:p>
          <a:p>
            <a:r>
              <a:rPr lang="fr-FR" sz="1200" b="1" dirty="0" smtClean="0"/>
              <a:t>modifiés </a:t>
            </a:r>
            <a:r>
              <a:rPr lang="fr-FR" sz="1200" b="1" dirty="0"/>
              <a:t>par l’AM n°870 du </a:t>
            </a:r>
            <a:r>
              <a:rPr lang="fr-FR" sz="1200" b="1" dirty="0" smtClean="0"/>
              <a:t>15/12/20 et son avis et Communiqué.</a:t>
            </a:r>
            <a:endParaRPr lang="fr-FR" sz="1200" b="1" dirty="0"/>
          </a:p>
          <a:p>
            <a:endParaRPr lang="fr-F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23849" y="670276"/>
            <a:ext cx="8709025" cy="5505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fr-FR" sz="20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Prorogation 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du montant maximum du taux de subvention à 75 % en 2021 au lieu des 50</a:t>
            </a:r>
            <a:r>
              <a:rPr lang="fr-FR" sz="20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% pour les bâtiments 1930-1990</a:t>
            </a:r>
            <a:endParaRPr lang="fr-FR" sz="20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9512" y="115888"/>
            <a:ext cx="8853363" cy="571500"/>
          </a:xfrm>
          <a:prstGeom prst="rect">
            <a:avLst/>
          </a:prstGeom>
          <a:solidFill>
            <a:srgbClr val="008000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fr-FR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Subventions Audit énergétique des bâtiments : </a:t>
            </a:r>
            <a:r>
              <a:rPr lang="fr-FR" sz="24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les nouveautés</a:t>
            </a:r>
            <a:endParaRPr lang="fr-FR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68898"/>
            <a:ext cx="3861762" cy="536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269226"/>
            <a:ext cx="4823965" cy="1344299"/>
          </a:xfrm>
          <a:prstGeom prst="rect">
            <a:avLst/>
          </a:prstGeom>
        </p:spPr>
      </p:pic>
      <p:pic>
        <p:nvPicPr>
          <p:cNvPr id="1026" name="Picture 2" descr="Tableau croisé année de réalisation de l'audit et année de récolement du bâtimen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3939"/>
            <a:ext cx="7496742" cy="25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4463702" y="2221167"/>
            <a:ext cx="1677381" cy="9144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515138" y="24937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Aide prolongée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1919" y="4421991"/>
            <a:ext cx="518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Suppression de l’actualisation annuelle des montants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Espace réservé du contenu 2"/>
          <p:cNvSpPr txBox="1">
            <a:spLocks/>
          </p:cNvSpPr>
          <p:nvPr/>
        </p:nvSpPr>
        <p:spPr bwMode="auto">
          <a:xfrm>
            <a:off x="323850" y="1196752"/>
            <a:ext cx="8712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>
                <a:solidFill>
                  <a:srgbClr val="000000"/>
                </a:solidFill>
              </a:rPr>
              <a:t>Un nouveau Formulaire de demande de Subvention (mention de la date de récolement, de la surface SHON, du mail du requérant, de la facture unique)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fr-FR" altLang="fr-FR" sz="2400" dirty="0">
                <a:solidFill>
                  <a:srgbClr val="000000"/>
                </a:solidFill>
              </a:rPr>
              <a:t> </a:t>
            </a:r>
            <a:r>
              <a:rPr lang="fr-FR" altLang="fr-FR" sz="2400" dirty="0" smtClean="0">
                <a:solidFill>
                  <a:srgbClr val="000000"/>
                </a:solidFill>
              </a:rPr>
              <a:t>    Disponible sur </a:t>
            </a:r>
            <a:r>
              <a:rPr lang="fr-FR" altLang="fr-FR" sz="2400" dirty="0" smtClean="0">
                <a:solidFill>
                  <a:srgbClr val="0000FF"/>
                </a:solidFill>
              </a:rPr>
              <a:t>transition-energetique.gouv.mc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fr-FR" altLang="fr-FR" sz="2400" dirty="0" smtClean="0">
                <a:solidFill>
                  <a:srgbClr val="000000"/>
                </a:solidFill>
              </a:rPr>
              <a:t>     À adresser à </a:t>
            </a:r>
            <a:r>
              <a:rPr lang="fr-FR" altLang="fr-FR" sz="2400" dirty="0" smtClean="0">
                <a:solidFill>
                  <a:srgbClr val="0000FF"/>
                </a:solidFill>
              </a:rPr>
              <a:t>subvention-audit@gouv.mc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>
                <a:solidFill>
                  <a:srgbClr val="000000"/>
                </a:solidFill>
              </a:rPr>
              <a:t>Actualisation de la liste des BET et BC habilités à réaliser les audits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>
                <a:solidFill>
                  <a:srgbClr val="000000"/>
                </a:solidFill>
              </a:rPr>
              <a:t>Une nouvelle Fiche de Synthèse (nouvelle présentation pour une meilleure compréhension de l’occupant)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fr-FR" altLang="fr-FR" sz="2400" dirty="0" smtClean="0">
                <a:solidFill>
                  <a:srgbClr val="000000"/>
                </a:solidFill>
              </a:rPr>
              <a:t>     Elle pourra être jointe </a:t>
            </a:r>
            <a:r>
              <a:rPr lang="fr-FR" sz="2400" dirty="0" smtClean="0"/>
              <a:t>à </a:t>
            </a:r>
            <a:r>
              <a:rPr lang="fr-FR" sz="2400" dirty="0"/>
              <a:t>tout contrat de vente ou de location, au  </a:t>
            </a:r>
            <a:r>
              <a:rPr lang="fr-FR" sz="2400" dirty="0" smtClean="0"/>
              <a:t>        lieu </a:t>
            </a:r>
            <a:r>
              <a:rPr lang="fr-FR" sz="2400" dirty="0"/>
              <a:t>de l’audit </a:t>
            </a:r>
            <a:r>
              <a:rPr lang="fr-FR" sz="2400" dirty="0" smtClean="0"/>
              <a:t>complet.</a:t>
            </a:r>
            <a:endParaRPr lang="fr-FR" altLang="fr-FR" sz="2400" dirty="0" smtClean="0">
              <a:solidFill>
                <a:srgbClr val="00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9553" y="115888"/>
            <a:ext cx="8280920" cy="571500"/>
          </a:xfrm>
          <a:prstGeom prst="rect">
            <a:avLst/>
          </a:prstGeom>
          <a:solidFill>
            <a:srgbClr val="008000"/>
          </a:solidFill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Subventions Audit énergétique : les nouveautés</a:t>
            </a:r>
            <a:endParaRPr lang="fr-FR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064896" cy="432048"/>
          </a:xfrm>
        </p:spPr>
        <p:txBody>
          <a:bodyPr/>
          <a:lstStyle/>
          <a:p>
            <a:pPr algn="ctr"/>
            <a:endParaRPr lang="fr-FR" sz="2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09021"/>
              </p:ext>
            </p:extLst>
          </p:nvPr>
        </p:nvGraphicFramePr>
        <p:xfrm>
          <a:off x="611560" y="1484784"/>
          <a:ext cx="8136904" cy="4104456"/>
        </p:xfrm>
        <a:graphic>
          <a:graphicData uri="http://schemas.openxmlformats.org/drawingml/2006/table">
            <a:tbl>
              <a:tblPr/>
              <a:tblGrid>
                <a:gridCol w="1583814">
                  <a:extLst>
                    <a:ext uri="{9D8B030D-6E8A-4147-A177-3AD203B41FA5}">
                      <a16:colId xmlns:a16="http://schemas.microsoft.com/office/drawing/2014/main" val="1748183025"/>
                    </a:ext>
                  </a:extLst>
                </a:gridCol>
                <a:gridCol w="2214275">
                  <a:extLst>
                    <a:ext uri="{9D8B030D-6E8A-4147-A177-3AD203B41FA5}">
                      <a16:colId xmlns:a16="http://schemas.microsoft.com/office/drawing/2014/main" val="4133556930"/>
                    </a:ext>
                  </a:extLst>
                </a:gridCol>
                <a:gridCol w="2085969">
                  <a:extLst>
                    <a:ext uri="{9D8B030D-6E8A-4147-A177-3AD203B41FA5}">
                      <a16:colId xmlns:a16="http://schemas.microsoft.com/office/drawing/2014/main" val="1894306073"/>
                    </a:ext>
                  </a:extLst>
                </a:gridCol>
                <a:gridCol w="2252846">
                  <a:extLst>
                    <a:ext uri="{9D8B030D-6E8A-4147-A177-3AD203B41FA5}">
                      <a16:colId xmlns:a16="http://schemas.microsoft.com/office/drawing/2014/main" val="1037937808"/>
                    </a:ext>
                  </a:extLst>
                </a:gridCol>
              </a:tblGrid>
              <a:tr h="9993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r>
                        <a:rPr lang="fr-FR" sz="10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de récolement de l’immeuble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Nombre de bâtiments privés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Nombre Total de bâtiments audités</a:t>
                      </a:r>
                    </a:p>
                    <a:p>
                      <a:pPr marL="0" algn="ctr" defTabSz="914400" rtl="0" eaLnBrk="1" fontAlgn="ctr" latinLnBrk="0" hangingPunct="1"/>
                      <a:endParaRPr lang="fr-FR" sz="10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fr-F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Avancement en %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53975"/>
                  </a:ext>
                </a:extLst>
              </a:tr>
              <a:tr h="908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vant 1930</a:t>
                      </a:r>
                    </a:p>
                    <a:p>
                      <a:pPr algn="l" fontAlgn="b"/>
                      <a:endParaRPr lang="fr-FR" sz="10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  <a:p>
                      <a:pPr algn="ctr" fontAlgn="b"/>
                      <a:endParaRPr lang="fr-FR" sz="10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  <a:p>
                      <a:pPr algn="ctr" fontAlgn="b"/>
                      <a:endParaRPr lang="fr-FR" sz="10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fr-FR" sz="10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94403"/>
                  </a:ext>
                </a:extLst>
              </a:tr>
              <a:tr h="726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entre 1930 et </a:t>
                      </a:r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  <a:p>
                      <a:pPr algn="l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130923"/>
                  </a:ext>
                </a:extLst>
              </a:tr>
              <a:tr h="817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Après </a:t>
                      </a:r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1991 jusqu’à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2013</a:t>
                      </a:r>
                    </a:p>
                    <a:p>
                      <a:pPr algn="l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r>
                        <a:rPr lang="fr-F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642107"/>
                  </a:ext>
                </a:extLst>
              </a:tr>
              <a:tr h="6520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  <a:p>
                      <a:pPr algn="l" fontAlgn="b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  <a:p>
                      <a:pPr algn="ctr" fontAlgn="b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  <a:p>
                      <a:pPr algn="ctr" fontAlgn="b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r>
                        <a:rPr lang="fr-F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463781"/>
                  </a:ext>
                </a:extLst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539553" y="115888"/>
            <a:ext cx="8280920" cy="571500"/>
          </a:xfrm>
          <a:prstGeom prst="rect">
            <a:avLst/>
          </a:prstGeom>
          <a:solidFill>
            <a:srgbClr val="008000"/>
          </a:solidFill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Audits énergétiques : point d’étape</a:t>
            </a:r>
            <a:endParaRPr lang="fr-FR" sz="24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7" y="908720"/>
            <a:ext cx="849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Etat des lieux des demandes de subventions des Audits Energétiques depuis janvier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6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Questions / Réponses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29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73" y="1100079"/>
            <a:ext cx="815715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 sz="1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415925" y="736600"/>
            <a:ext cx="82105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altLang="fr-FR" sz="2800" dirty="0" smtClean="0"/>
              <a:t> </a:t>
            </a:r>
            <a:endParaRPr lang="fr-FR" altLang="fr-FR" sz="28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altLang="fr-FR" sz="14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fr-FR" altLang="fr-FR" sz="2800" dirty="0"/>
              <a:t>La Principauté compte environ 1 480 bâtiments représentant  plus de 3 millions de m² de surface utile en superstructure dont près de 61% en logements et 11% en bureaux.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altLang="fr-FR" sz="14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fr-FR" altLang="fr-FR" sz="2800" dirty="0"/>
              <a:t>Le renouvellement urbain annuel (solde) ne concerne qu’environ 1 % du bâti existant en Principauté.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altLang="fr-FR" sz="14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fr-FR" altLang="fr-FR" sz="2800" dirty="0"/>
              <a:t>D’où l’importance d’agir sur le bâti ancien.</a:t>
            </a:r>
          </a:p>
          <a:p>
            <a:pPr algn="just">
              <a:defRPr/>
            </a:pPr>
            <a:endParaRPr lang="fr-FR" altLang="fr-FR" sz="28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803275" y="115888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endParaRPr lang="fr-FR" sz="2400" b="1" kern="0" dirty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188912" y="344996"/>
            <a:ext cx="8664575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fr-FR" altLang="fr-FR" sz="2400" dirty="0" smtClean="0">
                <a:solidFill>
                  <a:schemeClr val="bg1"/>
                </a:solidFill>
              </a:rPr>
              <a:t>CONSTAT</a:t>
            </a:r>
            <a:endParaRPr lang="fr-FR" alt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VERS L’INTERDICTION du Fioul EN 2022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520" b="1" dirty="0" smtClean="0">
                <a:solidFill>
                  <a:srgbClr val="4C8B41"/>
                </a:solidFill>
                <a:sym typeface="Raleway Light" charset="0"/>
              </a:rPr>
              <a:t>Annabelle JAEGER-SEYDOUX</a:t>
            </a:r>
          </a:p>
          <a:p>
            <a:pPr algn="ctr"/>
            <a:r>
              <a:rPr lang="fr-FR" altLang="fr-FR" sz="2520" dirty="0" smtClean="0">
                <a:solidFill>
                  <a:srgbClr val="4C8B41"/>
                </a:solidFill>
                <a:sym typeface="Raleway Light" charset="0"/>
              </a:rPr>
              <a:t>Mission pour la Transition Energétique</a:t>
            </a:r>
          </a:p>
          <a:p>
            <a:pPr algn="ctr"/>
            <a:r>
              <a:rPr lang="fr-FR" altLang="fr-FR" sz="3240" b="1" dirty="0" smtClean="0">
                <a:solidFill>
                  <a:srgbClr val="4C8B41"/>
                </a:solidFill>
                <a:sym typeface="Raleway Light" charset="0"/>
              </a:rPr>
              <a:t> </a:t>
            </a:r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30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FR" altLang="fr-FR" sz="1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1"/>
          <p:cNvSpPr>
            <a:spLocks noChangeArrowheads="1"/>
          </p:cNvSpPr>
          <p:nvPr/>
        </p:nvSpPr>
        <p:spPr bwMode="auto">
          <a:xfrm>
            <a:off x="393898" y="1265044"/>
            <a:ext cx="82105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Rôle prépondérant des audits énergétiques et de leurs recommandations pour prévoir le futur sans fioul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Les bureaux d’études doivent proposer des alternatives dans le cadre de l’audit, les étudier et les chiffrer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Raccordement aux boucles thalassothermiques pour les bâtiments concernés (</a:t>
            </a:r>
            <a:r>
              <a:rPr lang="fr-FR" altLang="fr-FR" sz="2800" dirty="0" err="1" smtClean="0"/>
              <a:t>cf</a:t>
            </a:r>
            <a:r>
              <a:rPr lang="fr-FR" altLang="fr-FR" sz="2800" dirty="0" smtClean="0"/>
              <a:t> périmètres géographiques communiqués aux BET et BC publiés dans le JO du 4/12/20)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0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b="1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dirty="0"/>
          </a:p>
        </p:txBody>
      </p:sp>
      <p:sp>
        <p:nvSpPr>
          <p:cNvPr id="62469" name="Titre 1"/>
          <p:cNvSpPr txBox="1">
            <a:spLocks/>
          </p:cNvSpPr>
          <p:nvPr/>
        </p:nvSpPr>
        <p:spPr bwMode="auto">
          <a:xfrm>
            <a:off x="803275" y="115888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dirty="0" smtClean="0">
                <a:solidFill>
                  <a:prstClr val="white"/>
                </a:solidFill>
              </a:rPr>
              <a:t>L’accompagnement des syndics vers la fin du fioul</a:t>
            </a:r>
            <a:endParaRPr lang="fr-F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FR" altLang="fr-FR" sz="1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9" name="Titre 1"/>
          <p:cNvSpPr txBox="1">
            <a:spLocks/>
          </p:cNvSpPr>
          <p:nvPr/>
        </p:nvSpPr>
        <p:spPr bwMode="auto">
          <a:xfrm>
            <a:off x="803275" y="115888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dirty="0" smtClean="0">
                <a:solidFill>
                  <a:prstClr val="white"/>
                </a:solidFill>
              </a:rPr>
              <a:t>Périmètre géographique Larvotto</a:t>
            </a:r>
            <a:endParaRPr lang="fr-FR" sz="2400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3" y="1155105"/>
            <a:ext cx="8644781" cy="47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FR" altLang="fr-FR" sz="1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9" name="Titre 1"/>
          <p:cNvSpPr txBox="1">
            <a:spLocks/>
          </p:cNvSpPr>
          <p:nvPr/>
        </p:nvSpPr>
        <p:spPr bwMode="auto">
          <a:xfrm>
            <a:off x="803275" y="115888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dirty="0" smtClean="0">
                <a:solidFill>
                  <a:prstClr val="white"/>
                </a:solidFill>
              </a:rPr>
              <a:t>Périmètre géographique Condamine</a:t>
            </a:r>
            <a:endParaRPr lang="fr-FR" sz="2400" dirty="0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9365"/>
            <a:ext cx="8208912" cy="53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Les BOUCLES </a:t>
            </a:r>
            <a:r>
              <a:rPr lang="fr-FR" sz="3600" b="1" cap="all" dirty="0" err="1" smtClean="0">
                <a:solidFill>
                  <a:srgbClr val="008000"/>
                </a:solidFill>
              </a:rPr>
              <a:t>Thalassothermiques</a:t>
            </a:r>
            <a:endParaRPr lang="fr-FR" sz="3600" b="1" cap="all" dirty="0" smtClean="0">
              <a:solidFill>
                <a:srgbClr val="008000"/>
              </a:solidFill>
            </a:endParaRP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34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solidFill>
                  <a:srgbClr val="4C8B41"/>
                </a:solidFill>
                <a:sym typeface="Raleway Light" charset="0"/>
              </a:rPr>
              <a:t>Annabelle JAEGER-SEYDOUX</a:t>
            </a:r>
          </a:p>
          <a:p>
            <a:pPr algn="ctr"/>
            <a:r>
              <a:rPr lang="fr-FR" altLang="fr-FR" dirty="0">
                <a:solidFill>
                  <a:srgbClr val="4C8B41"/>
                </a:solidFill>
                <a:sym typeface="Raleway Light" charset="0"/>
              </a:rPr>
              <a:t>Mission pour la Transition </a:t>
            </a:r>
            <a:r>
              <a:rPr lang="fr-FR" altLang="fr-FR" dirty="0" smtClean="0">
                <a:solidFill>
                  <a:srgbClr val="4C8B41"/>
                </a:solidFill>
                <a:sym typeface="Raleway Light" charset="0"/>
              </a:rPr>
              <a:t>Energétique</a:t>
            </a:r>
          </a:p>
          <a:p>
            <a:pPr algn="ctr"/>
            <a:r>
              <a:rPr lang="fr-FR" altLang="fr-FR" dirty="0" smtClean="0">
                <a:solidFill>
                  <a:srgbClr val="4C8B41"/>
                </a:solidFill>
                <a:sym typeface="Raleway Light" charset="0"/>
              </a:rPr>
              <a:t>&amp; </a:t>
            </a:r>
          </a:p>
          <a:p>
            <a:pPr algn="ctr"/>
            <a:r>
              <a:rPr lang="fr-FR" altLang="fr-FR" b="1" dirty="0" smtClean="0">
                <a:solidFill>
                  <a:srgbClr val="4C8B41"/>
                </a:solidFill>
                <a:sym typeface="Raleway Light" charset="0"/>
              </a:rPr>
              <a:t>Pierre BARDY</a:t>
            </a:r>
          </a:p>
          <a:p>
            <a:pPr algn="ctr"/>
            <a:r>
              <a:rPr lang="fr-FR" dirty="0" err="1">
                <a:solidFill>
                  <a:srgbClr val="4C8B41"/>
                </a:solidFill>
              </a:rPr>
              <a:t>SeaWergie</a:t>
            </a:r>
            <a:endParaRPr lang="fr-FR" dirty="0">
              <a:solidFill>
                <a:srgbClr val="4C8B41"/>
              </a:solidFill>
            </a:endParaRPr>
          </a:p>
          <a:p>
            <a:pPr algn="ctr"/>
            <a:r>
              <a:rPr lang="fr-FR" dirty="0">
                <a:solidFill>
                  <a:srgbClr val="4C8B41"/>
                </a:solidFill>
              </a:rPr>
              <a:t>Responsable du Développement Réseau de chaud et froid urbains</a:t>
            </a:r>
          </a:p>
          <a:p>
            <a:pPr algn="ctr"/>
            <a:endParaRPr lang="fr-FR" altLang="fr-FR" b="1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endParaRPr lang="fr-FR" altLang="fr-FR" dirty="0">
              <a:solidFill>
                <a:srgbClr val="4C8B41"/>
              </a:solidFill>
              <a:sym typeface="Ralewa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2329"/>
            <a:ext cx="707548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0192" y="420688"/>
            <a:ext cx="8019433" cy="830997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solidFill>
                  <a:prstClr val="white"/>
                </a:solidFill>
                <a:latin typeface="+mj-lt"/>
              </a:rPr>
              <a:t>D’ici 3 ans, les boucles thalassothermiques permettront de baisser de 7% nos émissions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835696" y="5364579"/>
            <a:ext cx="6048673" cy="1152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Du </a:t>
            </a:r>
            <a:r>
              <a:rPr lang="fr-FR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fioul à la boucle: </a:t>
            </a:r>
            <a:r>
              <a:rPr lang="fr-FR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 gain de -85</a:t>
            </a:r>
            <a:r>
              <a:rPr lang="fr-FR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% </a:t>
            </a:r>
            <a:r>
              <a:rPr lang="fr-FR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 GES </a:t>
            </a:r>
            <a:endParaRPr lang="fr-FR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fr-FR" sz="2400" b="1" dirty="0">
              <a:solidFill>
                <a:srgbClr val="0070C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6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2A50E-106F-4387-91F2-9F09CD57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C5F79-85E1-4380-95C2-02FEDB673BF8}"/>
              </a:ext>
            </a:extLst>
          </p:cNvPr>
          <p:cNvSpPr/>
          <p:nvPr/>
        </p:nvSpPr>
        <p:spPr>
          <a:xfrm>
            <a:off x="197597" y="1530675"/>
            <a:ext cx="4896544" cy="4324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Périmètre Larvotto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Travaux de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établissement: </a:t>
            </a:r>
            <a:r>
              <a:rPr lang="fr-FR" sz="1200" b="1" dirty="0">
                <a:solidFill>
                  <a:schemeClr val="tx1"/>
                </a:solidFill>
              </a:rPr>
              <a:t>29 bâtiments </a:t>
            </a:r>
            <a:r>
              <a:rPr lang="fr-FR" sz="800" b="1" dirty="0">
                <a:solidFill>
                  <a:schemeClr val="tx1"/>
                </a:solidFill>
              </a:rPr>
              <a:t>(+4000 logements)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r>
              <a:rPr lang="fr-FR" sz="1050" i="1" dirty="0">
                <a:solidFill>
                  <a:schemeClr val="tx1"/>
                </a:solidFill>
              </a:rPr>
              <a:t>répartition des énergies</a:t>
            </a:r>
          </a:p>
          <a:p>
            <a:r>
              <a:rPr lang="fr-FR" sz="1050" i="1" dirty="0">
                <a:solidFill>
                  <a:schemeClr val="tx1"/>
                </a:solidFill>
              </a:rPr>
              <a:t>actuelles en % </a:t>
            </a:r>
          </a:p>
          <a:p>
            <a:r>
              <a:rPr lang="fr-FR" sz="1050" i="1" dirty="0">
                <a:solidFill>
                  <a:schemeClr val="tx1"/>
                </a:solidFill>
              </a:rPr>
              <a:t>de logements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Cible première: fioul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Objectif: validation du raccordement avant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janvier 2022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3FFE8-F2BE-4E10-959C-B1D6AB86A891}"/>
              </a:ext>
            </a:extLst>
          </p:cNvPr>
          <p:cNvSpPr/>
          <p:nvPr/>
        </p:nvSpPr>
        <p:spPr>
          <a:xfrm>
            <a:off x="5166149" y="1530675"/>
            <a:ext cx="3888432" cy="4324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Périmètre Condamine</a:t>
            </a: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 bâtiment raccordé = le Winch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2 projets en attente = Sureté Publique &amp; Musée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 bâtiment en attente de raccordement = Centre Administratif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b="1" dirty="0">
                <a:solidFill>
                  <a:schemeClr val="tx1"/>
                </a:solidFill>
              </a:rPr>
              <a:t>Evolution du périmètre à l’étude</a:t>
            </a:r>
          </a:p>
          <a:p>
            <a:r>
              <a:rPr lang="fr-FR" sz="1200" dirty="0">
                <a:solidFill>
                  <a:schemeClr val="tx1"/>
                </a:solidFill>
              </a:rPr>
              <a:t>dépendant du débit disponible &amp; de la faisabilité de cheminement du réseau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Cible potentielle de 35 bâtiments additionnels</a:t>
            </a: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7D473-3218-49BA-8738-87839B4D3CC7}"/>
              </a:ext>
            </a:extLst>
          </p:cNvPr>
          <p:cNvSpPr/>
          <p:nvPr/>
        </p:nvSpPr>
        <p:spPr>
          <a:xfrm>
            <a:off x="197597" y="5375360"/>
            <a:ext cx="8856984" cy="1395146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344775D-2485-4E7E-8BD0-1C7192C12AEA}"/>
              </a:ext>
            </a:extLst>
          </p:cNvPr>
          <p:cNvGrpSpPr/>
          <p:nvPr/>
        </p:nvGrpSpPr>
        <p:grpSpPr>
          <a:xfrm>
            <a:off x="341613" y="5570298"/>
            <a:ext cx="1080120" cy="1005271"/>
            <a:chOff x="-2556792" y="1988840"/>
            <a:chExt cx="1080120" cy="108012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CDF0397-EEF6-4925-B7F8-57D85BD95D24}"/>
                </a:ext>
              </a:extLst>
            </p:cNvPr>
            <p:cNvSpPr/>
            <p:nvPr/>
          </p:nvSpPr>
          <p:spPr>
            <a:xfrm>
              <a:off x="-2556792" y="198884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igne Plus 9">
              <a:extLst>
                <a:ext uri="{FF2B5EF4-FFF2-40B4-BE49-F238E27FC236}">
                  <a16:creationId xmlns:a16="http://schemas.microsoft.com/office/drawing/2014/main" id="{09D247E5-CE76-49EA-AC4A-C7C921FCFAB6}"/>
                </a:ext>
              </a:extLst>
            </p:cNvPr>
            <p:cNvSpPr/>
            <p:nvPr/>
          </p:nvSpPr>
          <p:spPr>
            <a:xfrm>
              <a:off x="-2484784" y="2069108"/>
              <a:ext cx="936104" cy="919584"/>
            </a:xfrm>
            <a:prstGeom prst="mathPlus">
              <a:avLst>
                <a:gd name="adj1" fmla="val 14681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FB30A-2D5D-40AA-B165-5126C4F7E507}"/>
              </a:ext>
            </a:extLst>
          </p:cNvPr>
          <p:cNvSpPr/>
          <p:nvPr/>
        </p:nvSpPr>
        <p:spPr>
          <a:xfrm>
            <a:off x="1565749" y="5520035"/>
            <a:ext cx="1080120" cy="107228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8000"/>
                </a:solidFill>
              </a:rPr>
              <a:t>0 émission de CO²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D1D6A-ABBE-4DC0-9AB2-8B741E8642B6}"/>
              </a:ext>
            </a:extLst>
          </p:cNvPr>
          <p:cNvSpPr/>
          <p:nvPr/>
        </p:nvSpPr>
        <p:spPr>
          <a:xfrm>
            <a:off x="2713323" y="5517413"/>
            <a:ext cx="1080120" cy="107228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8000"/>
                </a:solidFill>
              </a:rPr>
              <a:t>30 ans de concession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74A9BD-B612-42B6-98EC-AF8962E29BF6}"/>
              </a:ext>
            </a:extLst>
          </p:cNvPr>
          <p:cNvSpPr/>
          <p:nvPr/>
        </p:nvSpPr>
        <p:spPr>
          <a:xfrm>
            <a:off x="5441601" y="5517413"/>
            <a:ext cx="1308724" cy="107228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8000"/>
                </a:solidFill>
              </a:rPr>
              <a:t>Climatisation disponible en pied d’immeuble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C152D0-D22E-46FF-B777-D152FB9FC5FA}"/>
              </a:ext>
            </a:extLst>
          </p:cNvPr>
          <p:cNvSpPr/>
          <p:nvPr/>
        </p:nvSpPr>
        <p:spPr>
          <a:xfrm>
            <a:off x="3870005" y="5517413"/>
            <a:ext cx="1516724" cy="107228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8000"/>
                </a:solidFill>
              </a:rPr>
              <a:t>Tarifs indépendants d’un marché </a:t>
            </a:r>
          </a:p>
          <a:p>
            <a:pPr algn="ctr"/>
            <a:r>
              <a:rPr lang="fr-FR" sz="1400" b="1" dirty="0">
                <a:solidFill>
                  <a:srgbClr val="008000"/>
                </a:solidFill>
              </a:rPr>
              <a:t>et de sa volatilité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42FFF8C-C6FE-43EB-BE6E-514A46DE0494}"/>
              </a:ext>
            </a:extLst>
          </p:cNvPr>
          <p:cNvSpPr txBox="1"/>
          <p:nvPr/>
        </p:nvSpPr>
        <p:spPr>
          <a:xfrm>
            <a:off x="250957" y="884344"/>
            <a:ext cx="8965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fr-FR" altLang="fr-FR" b="1" dirty="0">
                <a:cs typeface="Calibri" panose="020F0502020204030204" pitchFamily="34" charset="0"/>
              </a:rPr>
              <a:t>Un total de 280 000 m² raccordables, soit près de 9% de la surface utile totale des bâtiments à Monaco (pour les 3/4 dans le quartier du </a:t>
            </a:r>
            <a:r>
              <a:rPr lang="fr-FR" altLang="fr-FR" b="1" dirty="0" err="1">
                <a:cs typeface="Calibri" panose="020F0502020204030204" pitchFamily="34" charset="0"/>
              </a:rPr>
              <a:t>Larvotto</a:t>
            </a:r>
            <a:r>
              <a:rPr lang="fr-FR" altLang="fr-FR" b="1" dirty="0" smtClean="0">
                <a:cs typeface="Calibri" panose="020F0502020204030204" pitchFamily="34" charset="0"/>
              </a:rPr>
              <a:t>)</a:t>
            </a:r>
            <a:endParaRPr lang="fr-FR" altLang="fr-FR" b="1" dirty="0">
              <a:cs typeface="Calibri" panose="020F050202020403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30ECC43-5342-4BDD-82FC-9A2AD871D6B9}"/>
              </a:ext>
            </a:extLst>
          </p:cNvPr>
          <p:cNvSpPr txBox="1"/>
          <p:nvPr/>
        </p:nvSpPr>
        <p:spPr>
          <a:xfrm>
            <a:off x="467544" y="404664"/>
            <a:ext cx="8136904" cy="430887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200" dirty="0">
                <a:solidFill>
                  <a:prstClr val="white"/>
                </a:solidFill>
              </a:rPr>
              <a:t>2 nouvelles boucles </a:t>
            </a:r>
            <a:r>
              <a:rPr lang="fr-FR" sz="2200" dirty="0" err="1">
                <a:solidFill>
                  <a:prstClr val="white"/>
                </a:solidFill>
              </a:rPr>
              <a:t>thalassothermiques</a:t>
            </a:r>
            <a:r>
              <a:rPr lang="fr-FR" sz="2200" dirty="0">
                <a:solidFill>
                  <a:prstClr val="white"/>
                </a:solidFill>
              </a:rPr>
              <a:t> : la Condamine et le Larvotto </a:t>
            </a:r>
          </a:p>
        </p:txBody>
      </p: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18314921-9D02-46C3-993E-11C42C5547B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59632" y="21646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CA7EF616-B43F-4CCA-880B-8707437936ED}"/>
              </a:ext>
            </a:extLst>
          </p:cNvPr>
          <p:cNvSpPr/>
          <p:nvPr/>
        </p:nvSpPr>
        <p:spPr>
          <a:xfrm>
            <a:off x="6820226" y="5517413"/>
            <a:ext cx="1208158" cy="107228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8000"/>
                </a:solidFill>
              </a:rPr>
              <a:t>Interlocuteur unique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D5F6AE-5556-4F02-83C2-32F45CA8432F}"/>
              </a:ext>
            </a:extLst>
          </p:cNvPr>
          <p:cNvSpPr/>
          <p:nvPr/>
        </p:nvSpPr>
        <p:spPr>
          <a:xfrm>
            <a:off x="8098285" y="5517413"/>
            <a:ext cx="848118" cy="107228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8000"/>
                </a:solidFill>
              </a:rPr>
              <a:t>Solution durable &amp; locale</a:t>
            </a:r>
          </a:p>
        </p:txBody>
      </p:sp>
    </p:spTree>
    <p:extLst>
      <p:ext uri="{BB962C8B-B14F-4D97-AF65-F5344CB8AC3E}">
        <p14:creationId xmlns:p14="http://schemas.microsoft.com/office/powerpoint/2010/main" val="37659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19138" y="479425"/>
            <a:ext cx="7770440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solidFill>
                  <a:prstClr val="white"/>
                </a:solidFill>
              </a:rPr>
              <a:t>Eléments clés du planning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768475"/>
            <a:ext cx="7439025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8115" indent="-238115" eaLnBrk="1" hangingPunct="1">
              <a:buFont typeface="Arial" pitchFamily="34" charset="0"/>
              <a:buChar char="•"/>
              <a:defRPr/>
            </a:pPr>
            <a:endParaRPr lang="fr-FR" sz="1667" b="1" dirty="0"/>
          </a:p>
        </p:txBody>
      </p:sp>
      <p:sp>
        <p:nvSpPr>
          <p:cNvPr id="3" name="Rectangle 2"/>
          <p:cNvSpPr/>
          <p:nvPr/>
        </p:nvSpPr>
        <p:spPr>
          <a:xfrm>
            <a:off x="719138" y="1778000"/>
            <a:ext cx="7620000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8115" indent="-238115" eaLnBrk="1" hangingPunct="1">
              <a:buFont typeface="Courier New" pitchFamily="49" charset="0"/>
              <a:buChar char="o"/>
              <a:defRPr/>
            </a:pPr>
            <a:endParaRPr lang="fr-FR" sz="1333" dirty="0"/>
          </a:p>
        </p:txBody>
      </p:sp>
      <p:sp>
        <p:nvSpPr>
          <p:cNvPr id="5" name="Rectangle 4"/>
          <p:cNvSpPr/>
          <p:nvPr/>
        </p:nvSpPr>
        <p:spPr>
          <a:xfrm>
            <a:off x="917576" y="4405220"/>
            <a:ext cx="7461250" cy="2057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fr-FR" sz="2400" dirty="0">
                <a:cs typeface="Calibri" panose="020F0502020204030204" pitchFamily="34" charset="0"/>
              </a:rPr>
              <a:t>Pierre BARDY, </a:t>
            </a:r>
          </a:p>
          <a:p>
            <a:pPr eaLnBrk="1" hangingPunct="1">
              <a:defRPr/>
            </a:pPr>
            <a:r>
              <a:rPr lang="fr-FR" sz="2000" dirty="0">
                <a:cs typeface="Calibri" panose="020F0502020204030204" pitchFamily="34" charset="0"/>
              </a:rPr>
              <a:t>Responsable du Développement Réseau de chaud et froid urbains</a:t>
            </a:r>
          </a:p>
          <a:p>
            <a:pPr eaLnBrk="1" hangingPunct="1">
              <a:defRPr/>
            </a:pPr>
            <a:r>
              <a:rPr lang="fr-FR" sz="2400" dirty="0">
                <a:cs typeface="Calibri" panose="020F0502020204030204" pitchFamily="34" charset="0"/>
              </a:rPr>
              <a:t>+377 92 05 46 50, </a:t>
            </a:r>
            <a:r>
              <a:rPr lang="fr-FR" sz="2400" dirty="0">
                <a:cs typeface="Calibri" panose="020F0502020204030204" pitchFamily="34" charset="0"/>
                <a:hlinkClick r:id="rId2"/>
              </a:rPr>
              <a:t>pierre.bardy@smeg.mc</a:t>
            </a:r>
            <a:endParaRPr lang="fr-FR" sz="2400" dirty="0"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cs typeface="Calibri" panose="020F0502020204030204" pitchFamily="34" charset="0"/>
                <a:hlinkClick r:id="rId3"/>
              </a:rPr>
              <a:t>www.seawergie.mc</a:t>
            </a:r>
            <a:r>
              <a:rPr lang="fr-FR" sz="2400" dirty="0"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endParaRPr lang="fr-FR" sz="1167" dirty="0"/>
          </a:p>
        </p:txBody>
      </p:sp>
      <p:sp>
        <p:nvSpPr>
          <p:cNvPr id="9" name="ZoneTexte 8"/>
          <p:cNvSpPr txBox="1"/>
          <p:nvPr/>
        </p:nvSpPr>
        <p:spPr>
          <a:xfrm>
            <a:off x="824892" y="3194570"/>
            <a:ext cx="7770440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solidFill>
                  <a:prstClr val="white"/>
                </a:solidFill>
              </a:rPr>
              <a:t>Votre contact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8513" y="3573016"/>
            <a:ext cx="7461250" cy="64126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cs typeface="Calibri" panose="020F0502020204030204" pitchFamily="34" charset="0"/>
              </a:rPr>
              <a:t> </a:t>
            </a:r>
          </a:p>
          <a:p>
            <a:pPr marL="238115" indent="-238115" eaLnBrk="1" hangingPunct="1">
              <a:buFont typeface="Wingdings" pitchFamily="2" charset="2"/>
              <a:buChar char="ü"/>
              <a:defRPr/>
            </a:pPr>
            <a:endParaRPr lang="fr-FR" sz="1167" dirty="0"/>
          </a:p>
        </p:txBody>
      </p:sp>
      <p:pic>
        <p:nvPicPr>
          <p:cNvPr id="1033" name="Picture 9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70" y="3902455"/>
            <a:ext cx="2619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50913" y="862657"/>
            <a:ext cx="7461250" cy="2487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cs typeface="Calibri" panose="020F0502020204030204" pitchFamily="34" charset="0"/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Calibri" panose="020F0502020204030204" pitchFamily="34" charset="0"/>
              </a:rPr>
              <a:t>	Signature du Traité de concession le </a:t>
            </a:r>
            <a:r>
              <a:rPr lang="fr-FR" sz="2400" b="1" dirty="0">
                <a:cs typeface="Calibri" panose="020F0502020204030204" pitchFamily="34" charset="0"/>
              </a:rPr>
              <a:t>26/10/2020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Calibri" panose="020F0502020204030204" pitchFamily="34" charset="0"/>
              </a:rPr>
              <a:t>  Etudes et Travaux réseaux : </a:t>
            </a:r>
            <a:r>
              <a:rPr lang="fr-FR" sz="2400" b="1" dirty="0">
                <a:cs typeface="Calibri" panose="020F0502020204030204" pitchFamily="34" charset="0"/>
              </a:rPr>
              <a:t>Q3-2019/ Q4-2021</a:t>
            </a:r>
          </a:p>
          <a:p>
            <a:pPr marL="447675" indent="-447675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Calibri" panose="020F0502020204030204" pitchFamily="34" charset="0"/>
              </a:rPr>
              <a:t>Travaux station de pompage &amp; d’échange: </a:t>
            </a:r>
            <a:r>
              <a:rPr lang="fr-FR" sz="2400" b="1" dirty="0">
                <a:cs typeface="Calibri" panose="020F0502020204030204" pitchFamily="34" charset="0"/>
              </a:rPr>
              <a:t>S1 2021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cs typeface="Calibri" panose="020F0502020204030204" pitchFamily="34" charset="0"/>
              </a:rPr>
              <a:t>  Raccordements des bâtiments : A partir </a:t>
            </a:r>
            <a:r>
              <a:rPr lang="fr-FR" sz="2400" dirty="0" smtClean="0">
                <a:cs typeface="Calibri" panose="020F0502020204030204" pitchFamily="34" charset="0"/>
              </a:rPr>
              <a:t>du </a:t>
            </a:r>
            <a:r>
              <a:rPr lang="fr-FR" sz="2400" b="1" dirty="0" smtClean="0">
                <a:cs typeface="Calibri" panose="020F0502020204030204" pitchFamily="34" charset="0"/>
              </a:rPr>
              <a:t>printemps 2021</a:t>
            </a:r>
            <a:endParaRPr lang="fr-FR" sz="2400" b="1" dirty="0">
              <a:cs typeface="Calibri" panose="020F0502020204030204" pitchFamily="34" charset="0"/>
            </a:endParaRPr>
          </a:p>
          <a:p>
            <a:pPr marL="238115" indent="-238115" eaLnBrk="1" hangingPunct="1">
              <a:buFont typeface="Wingdings" pitchFamily="2" charset="2"/>
              <a:buChar char="ü"/>
              <a:defRPr/>
            </a:pPr>
            <a:endParaRPr lang="fr-FR" sz="1167" dirty="0"/>
          </a:p>
        </p:txBody>
      </p:sp>
    </p:spTree>
    <p:extLst>
      <p:ext uri="{BB962C8B-B14F-4D97-AF65-F5344CB8AC3E}">
        <p14:creationId xmlns:p14="http://schemas.microsoft.com/office/powerpoint/2010/main" val="13423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Le BIO-</a:t>
            </a:r>
            <a:r>
              <a:rPr lang="fr-FR" sz="3600" b="1" cap="all" dirty="0" err="1" smtClean="0">
                <a:solidFill>
                  <a:srgbClr val="008000"/>
                </a:solidFill>
              </a:rPr>
              <a:t>FIOuL</a:t>
            </a:r>
            <a:endParaRPr lang="fr-FR" sz="3600" b="1" cap="all" dirty="0" smtClean="0">
              <a:solidFill>
                <a:srgbClr val="008000"/>
              </a:solidFill>
            </a:endParaRP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38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FR" altLang="fr-FR" sz="1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1"/>
          <p:cNvSpPr>
            <a:spLocks noChangeArrowheads="1"/>
          </p:cNvSpPr>
          <p:nvPr/>
        </p:nvSpPr>
        <p:spPr bwMode="auto">
          <a:xfrm>
            <a:off x="393898" y="1265044"/>
            <a:ext cx="82105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/>
              <a:t>B100 : Carburant composé à 100% d’esters méthyliques (aussi connu sous le nom EMAG).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/>
              <a:t>Combustible végétal </a:t>
            </a:r>
            <a:r>
              <a:rPr lang="fr-FR" altLang="fr-FR" sz="2000" dirty="0" smtClean="0"/>
              <a:t>issu d’une agriculture utilisant beaucoup de produits phytosanitaires, et pouvant entrer en concurrence avec la </a:t>
            </a:r>
            <a:r>
              <a:rPr lang="fr-FR" altLang="fr-FR" sz="2000" dirty="0"/>
              <a:t>production alimentaire</a:t>
            </a:r>
            <a:r>
              <a:rPr lang="fr-FR" altLang="fr-FR" sz="2000" dirty="0" smtClean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0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 smtClean="0"/>
              <a:t>Livraison par camions.</a:t>
            </a:r>
            <a:endParaRPr lang="fr-FR" altLang="fr-F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/>
              <a:t>Son utilisation domestique (en remplacement </a:t>
            </a:r>
            <a:r>
              <a:rPr lang="fr-FR" altLang="fr-FR" sz="2000" dirty="0" smtClean="0"/>
              <a:t>du fioul</a:t>
            </a:r>
            <a:r>
              <a:rPr lang="fr-FR" altLang="fr-FR" sz="2000" dirty="0"/>
              <a:t>) est actuellement en test sur  Monaco. Aucun pays européen ne l’a encore mis en place en usage </a:t>
            </a:r>
            <a:r>
              <a:rPr lang="fr-FR" altLang="fr-FR" sz="2000" dirty="0" smtClean="0"/>
              <a:t>pur </a:t>
            </a:r>
            <a:r>
              <a:rPr lang="fr-FR" altLang="fr-FR" sz="2000" dirty="0"/>
              <a:t>(100% B100). </a:t>
            </a:r>
            <a:endParaRPr lang="fr-FR" altLang="fr-FR" sz="20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000" b="1" dirty="0"/>
              <a:t>Une solution ponctuelle de transition </a:t>
            </a:r>
            <a:r>
              <a:rPr lang="fr-FR" altLang="fr-FR" sz="2000" b="1" dirty="0" smtClean="0"/>
              <a:t>énergétique.</a:t>
            </a:r>
            <a:endParaRPr lang="fr-FR" altLang="fr-FR" sz="2000" b="1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b="1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dirty="0"/>
          </a:p>
        </p:txBody>
      </p:sp>
      <p:sp>
        <p:nvSpPr>
          <p:cNvPr id="62469" name="Titre 1"/>
          <p:cNvSpPr txBox="1">
            <a:spLocks/>
          </p:cNvSpPr>
          <p:nvPr/>
        </p:nvSpPr>
        <p:spPr bwMode="auto">
          <a:xfrm>
            <a:off x="803275" y="115888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endParaRPr lang="fr-FR" alt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dirty="0" smtClean="0">
                <a:solidFill>
                  <a:prstClr val="white"/>
                </a:solidFill>
              </a:rPr>
              <a:t>BIOFIOUL</a:t>
            </a:r>
            <a:endParaRPr lang="fr-FR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FR" altLang="fr-FR" sz="1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415925" y="736600"/>
            <a:ext cx="82105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 eaLnBrk="1" hangingPunct="1"/>
            <a:endParaRPr lang="fr-FR" altLang="fr-FR" sz="28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800" dirty="0" smtClean="0"/>
              <a:t>Plan </a:t>
            </a:r>
            <a:r>
              <a:rPr lang="fr-FR" sz="2800" dirty="0"/>
              <a:t>de relance : les mesures qui vous concernent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Rappel règlementation énergétique </a:t>
            </a:r>
            <a:r>
              <a:rPr lang="fr-FR" sz="2800" dirty="0" smtClean="0"/>
              <a:t>(réfection toits et ravalement </a:t>
            </a:r>
            <a:r>
              <a:rPr lang="fr-FR" sz="2800" dirty="0"/>
              <a:t>façades)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Les audits énergétiques </a:t>
            </a:r>
            <a:r>
              <a:rPr lang="fr-FR" sz="2800" dirty="0" smtClean="0"/>
              <a:t>(</a:t>
            </a:r>
            <a:r>
              <a:rPr lang="fr-FR" sz="2800" dirty="0"/>
              <a:t>point d’étape, mise à jour de l’arrêté</a:t>
            </a:r>
            <a:r>
              <a:rPr lang="fr-FR" sz="2800" dirty="0" smtClean="0"/>
              <a:t>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800" dirty="0" smtClean="0"/>
              <a:t>Point </a:t>
            </a:r>
            <a:r>
              <a:rPr lang="fr-FR" sz="2800" dirty="0"/>
              <a:t>d’étape vers l’interdiction du fuel en 2022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/>
              <a:t>Smart + : point d’étape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Les Bornes </a:t>
            </a:r>
            <a:r>
              <a:rPr lang="fr-FR" altLang="fr-FR" sz="2800" dirty="0"/>
              <a:t>de recharges</a:t>
            </a:r>
            <a:r>
              <a:rPr lang="fr-FR" sz="2800" dirty="0"/>
              <a:t> </a:t>
            </a:r>
            <a:r>
              <a:rPr lang="fr-FR" sz="2800" dirty="0" smtClean="0"/>
              <a:t>(plan </a:t>
            </a:r>
            <a:r>
              <a:rPr lang="fr-FR" sz="2800" dirty="0"/>
              <a:t>de déploiement public)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8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803275" y="115888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endParaRPr lang="fr-FR" sz="2400" b="1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28600" y="188913"/>
            <a:ext cx="8664575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						</a:t>
            </a:r>
            <a:r>
              <a:rPr lang="fr-FR" altLang="fr-FR" sz="2400" dirty="0" smtClean="0">
                <a:solidFill>
                  <a:schemeClr val="bg1"/>
                </a:solidFill>
              </a:rPr>
              <a:t>ORDRE DU JOUR</a:t>
            </a:r>
            <a:endParaRPr lang="fr-FR" alt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FR" altLang="fr-FR" sz="1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1"/>
          <p:cNvSpPr>
            <a:spLocks noChangeArrowheads="1"/>
          </p:cNvSpPr>
          <p:nvPr/>
        </p:nvSpPr>
        <p:spPr bwMode="auto">
          <a:xfrm>
            <a:off x="393898" y="1052736"/>
            <a:ext cx="82105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/>
              <a:t>En pratique, la mise en place de B100 entraine le remplacement d’une partie de l’installation ( changement </a:t>
            </a:r>
            <a:r>
              <a:rPr lang="fr-FR" altLang="fr-FR" sz="2400" dirty="0" smtClean="0"/>
              <a:t>brûleur</a:t>
            </a:r>
            <a:r>
              <a:rPr lang="fr-FR" altLang="fr-FR" sz="2400" dirty="0"/>
              <a:t>) et une maintenance plus poussée (fluide très détergent).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/>
              <a:t>Un suivi </a:t>
            </a:r>
            <a:r>
              <a:rPr lang="fr-FR" altLang="fr-FR" sz="2400" dirty="0" smtClean="0"/>
              <a:t>(</a:t>
            </a:r>
            <a:r>
              <a:rPr lang="fr-FR" altLang="fr-FR" sz="2400" dirty="0"/>
              <a:t>mesures émissions…) </a:t>
            </a:r>
            <a:r>
              <a:rPr lang="fr-FR" altLang="fr-FR" sz="2400" dirty="0" smtClean="0"/>
              <a:t>est en cours sur une chaudière de la </a:t>
            </a:r>
            <a:r>
              <a:rPr lang="fr-FR" altLang="fr-FR" sz="2400" dirty="0" smtClean="0"/>
              <a:t>Principauté, à l’initiative du Gouvernement.</a:t>
            </a:r>
            <a:endParaRPr lang="fr-FR" altLang="fr-F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Toute nouvelle installation devra adresser un dossier technique à la DPUM ainsi que le formulaire C complété (RE2018</a:t>
            </a:r>
            <a:r>
              <a:rPr lang="fr-FR" altLang="fr-FR" sz="2400" dirty="0" smtClean="0"/>
              <a:t>), préalablement au changement d’énergie.</a:t>
            </a:r>
            <a:endParaRPr lang="fr-FR" altLang="fr-F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b="1" dirty="0"/>
              <a:t>I</a:t>
            </a:r>
            <a:r>
              <a:rPr lang="fr-FR" altLang="fr-FR" sz="2400" b="1" dirty="0" smtClean="0"/>
              <a:t>l </a:t>
            </a:r>
            <a:r>
              <a:rPr lang="fr-FR" altLang="fr-FR" sz="2400" b="1" dirty="0"/>
              <a:t>est </a:t>
            </a:r>
            <a:r>
              <a:rPr lang="fr-FR" altLang="fr-FR" sz="2400" b="1" dirty="0" smtClean="0"/>
              <a:t>recommandé </a:t>
            </a:r>
            <a:r>
              <a:rPr lang="fr-FR" altLang="fr-FR" sz="2400" b="1" dirty="0"/>
              <a:t>aux propriétés à proximité des </a:t>
            </a:r>
            <a:r>
              <a:rPr lang="fr-FR" altLang="fr-FR" sz="2400" b="1" dirty="0" smtClean="0"/>
              <a:t>futures boucles </a:t>
            </a:r>
            <a:r>
              <a:rPr lang="fr-FR" altLang="fr-FR" sz="2400" b="1" dirty="0"/>
              <a:t>de s’y </a:t>
            </a:r>
            <a:r>
              <a:rPr lang="fr-FR" altLang="fr-FR" sz="2400" b="1" dirty="0" smtClean="0"/>
              <a:t>raccorder.</a:t>
            </a:r>
            <a:endParaRPr lang="fr-FR" altLang="fr-FR" sz="2400" b="1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dirty="0" smtClean="0">
                <a:solidFill>
                  <a:prstClr val="white"/>
                </a:solidFill>
              </a:rPr>
              <a:t>BIOFIOUL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ainsi que le formule C (RE2018) complété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Questions / Réponses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41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704292" y="6091555"/>
            <a:ext cx="3735416" cy="360040"/>
          </a:xfrm>
        </p:spPr>
        <p:txBody>
          <a:bodyPr/>
          <a:lstStyle/>
          <a:p>
            <a:pPr algn="ctr"/>
            <a:r>
              <a:rPr lang="fr-FR" sz="2000" i="1" dirty="0">
                <a:solidFill>
                  <a:schemeClr val="accent4"/>
                </a:solidFill>
              </a:rPr>
              <a:t>Bilan 2020</a:t>
            </a:r>
            <a:endParaRPr lang="fr-FR" sz="2000" b="1" i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D4F6C-8C53-4BDD-9013-4B5DAADCB379}"/>
              </a:ext>
            </a:extLst>
          </p:cNvPr>
          <p:cNvSpPr/>
          <p:nvPr/>
        </p:nvSpPr>
        <p:spPr>
          <a:xfrm>
            <a:off x="2597076" y="4581128"/>
            <a:ext cx="39498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Mitsuko CORDASSO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SMEG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9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du déploiement en 2020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71C6DF-DDA4-4A16-8044-219DBD9C7C69}"/>
              </a:ext>
            </a:extLst>
          </p:cNvPr>
          <p:cNvSpPr/>
          <p:nvPr/>
        </p:nvSpPr>
        <p:spPr>
          <a:xfrm>
            <a:off x="611560" y="831050"/>
            <a:ext cx="2141311" cy="1008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sites installés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depuis le début du programme gouvernemental</a:t>
            </a:r>
          </a:p>
        </p:txBody>
      </p:sp>
      <p:sp>
        <p:nvSpPr>
          <p:cNvPr id="6" name="Ellipse 30">
            <a:extLst>
              <a:ext uri="{FF2B5EF4-FFF2-40B4-BE49-F238E27FC236}">
                <a16:creationId xmlns:a16="http://schemas.microsoft.com/office/drawing/2014/main" id="{925F2137-095C-4F3C-BD7B-A2D8CE6B5E13}"/>
              </a:ext>
            </a:extLst>
          </p:cNvPr>
          <p:cNvSpPr/>
          <p:nvPr/>
        </p:nvSpPr>
        <p:spPr>
          <a:xfrm>
            <a:off x="3960618" y="836712"/>
            <a:ext cx="2141311" cy="1002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hôtels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otel, hotels, inn, lodging, motel, traveler icon">
            <a:extLst>
              <a:ext uri="{FF2B5EF4-FFF2-40B4-BE49-F238E27FC236}">
                <a16:creationId xmlns:a16="http://schemas.microsoft.com/office/drawing/2014/main" id="{BA972231-F7F2-4097-A233-82589526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107" y="1119819"/>
            <a:ext cx="497802" cy="48037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2057DD4-E3DC-4BD2-B572-7506F83D1614}"/>
              </a:ext>
            </a:extLst>
          </p:cNvPr>
          <p:cNvGrpSpPr/>
          <p:nvPr/>
        </p:nvGrpSpPr>
        <p:grpSpPr>
          <a:xfrm>
            <a:off x="6546836" y="835833"/>
            <a:ext cx="2141310" cy="1002451"/>
            <a:chOff x="7762832" y="870194"/>
            <a:chExt cx="931512" cy="436086"/>
          </a:xfrm>
          <a:solidFill>
            <a:srgbClr val="A31E1B"/>
          </a:solidFill>
        </p:grpSpPr>
        <p:sp>
          <p:nvSpPr>
            <p:cNvPr id="9" name="Ellipse 31">
              <a:extLst>
                <a:ext uri="{FF2B5EF4-FFF2-40B4-BE49-F238E27FC236}">
                  <a16:creationId xmlns:a16="http://schemas.microsoft.com/office/drawing/2014/main" id="{1964EAF4-8881-4A4E-AD5E-CB259BB2C86C}"/>
                </a:ext>
              </a:extLst>
            </p:cNvPr>
            <p:cNvSpPr/>
            <p:nvPr/>
          </p:nvSpPr>
          <p:spPr>
            <a:xfrm>
              <a:off x="7762832" y="870194"/>
              <a:ext cx="931512" cy="436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68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de copropriété</a:t>
              </a:r>
            </a:p>
          </p:txBody>
        </p:sp>
        <p:pic>
          <p:nvPicPr>
            <p:cNvPr id="10" name="Picture 4" descr="building, estate, home, house, property, real icon">
              <a:extLst>
                <a:ext uri="{FF2B5EF4-FFF2-40B4-BE49-F238E27FC236}">
                  <a16:creationId xmlns:a16="http://schemas.microsoft.com/office/drawing/2014/main" id="{E4AF1513-67F9-483C-A9BC-0E28F32B6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200" y="993734"/>
              <a:ext cx="228424" cy="220427"/>
            </a:xfrm>
            <a:prstGeom prst="rect">
              <a:avLst/>
            </a:prstGeom>
            <a:solidFill>
              <a:schemeClr val="accent1"/>
            </a:solidFill>
          </p:spPr>
        </p:pic>
      </p:grpSp>
      <p:sp>
        <p:nvSpPr>
          <p:cNvPr id="5" name="Est égal à 4">
            <a:extLst>
              <a:ext uri="{FF2B5EF4-FFF2-40B4-BE49-F238E27FC236}">
                <a16:creationId xmlns:a16="http://schemas.microsoft.com/office/drawing/2014/main" id="{EC6D4FCA-7B11-4B64-BDB9-908C5F557F88}"/>
              </a:ext>
            </a:extLst>
          </p:cNvPr>
          <p:cNvSpPr/>
          <p:nvPr/>
        </p:nvSpPr>
        <p:spPr>
          <a:xfrm>
            <a:off x="2996704" y="1025003"/>
            <a:ext cx="720080" cy="620205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D6799C8-3436-40BB-A5C8-C20033B907F6}"/>
              </a:ext>
            </a:extLst>
          </p:cNvPr>
          <p:cNvSpPr txBox="1">
            <a:spLocks/>
          </p:cNvSpPr>
          <p:nvPr/>
        </p:nvSpPr>
        <p:spPr>
          <a:xfrm>
            <a:off x="1" y="2345838"/>
            <a:ext cx="9143999" cy="548680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Plus que 3 mois pour bénéficier de Smart+ !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B5D399B-1736-41D2-BF7E-B2864CED8A72}"/>
              </a:ext>
            </a:extLst>
          </p:cNvPr>
          <p:cNvSpPr/>
          <p:nvPr/>
        </p:nvSpPr>
        <p:spPr>
          <a:xfrm>
            <a:off x="700108" y="411865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Gratuit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les sites bénéficiaires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D9C715F-CEF4-4DAD-99BF-8A09964D48CA}"/>
              </a:ext>
            </a:extLst>
          </p:cNvPr>
          <p:cNvSpPr/>
          <p:nvPr/>
        </p:nvSpPr>
        <p:spPr>
          <a:xfrm>
            <a:off x="5292229" y="411865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F874CF8-AD92-4101-9225-516205D6C46D}"/>
              </a:ext>
            </a:extLst>
          </p:cNvPr>
          <p:cNvSpPr/>
          <p:nvPr/>
        </p:nvSpPr>
        <p:spPr>
          <a:xfrm>
            <a:off x="2903650" y="411865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ans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A5C3AA-FF29-46EA-8A01-07BF33FF1524}"/>
              </a:ext>
            </a:extLst>
          </p:cNvPr>
          <p:cNvSpPr txBox="1"/>
          <p:nvPr/>
        </p:nvSpPr>
        <p:spPr>
          <a:xfrm>
            <a:off x="5202219" y="4366327"/>
            <a:ext cx="1260140" cy="58477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accompagnement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167270-9306-48FE-809F-7738FA6E694F}"/>
              </a:ext>
            </a:extLst>
          </p:cNvPr>
          <p:cNvSpPr/>
          <p:nvPr/>
        </p:nvSpPr>
        <p:spPr>
          <a:xfrm>
            <a:off x="2435598" y="5280217"/>
            <a:ext cx="2016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Matériel + plateforme en ligne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 disposition pendant 3 ans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B583F4-680A-4BC1-8AE6-4FCB330920CE}"/>
              </a:ext>
            </a:extLst>
          </p:cNvPr>
          <p:cNvSpPr/>
          <p:nvPr/>
        </p:nvSpPr>
        <p:spPr>
          <a:xfrm>
            <a:off x="4434996" y="5280217"/>
            <a:ext cx="2592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 annuel avec plan d’actions à fournir pour valider la poursuite du programme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29C32-7E60-405E-86EA-34C6317A8D19}"/>
              </a:ext>
            </a:extLst>
          </p:cNvPr>
          <p:cNvSpPr/>
          <p:nvPr/>
        </p:nvSpPr>
        <p:spPr>
          <a:xfrm>
            <a:off x="-55851" y="5280217"/>
            <a:ext cx="25925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 subventionné par la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E977B5E-A173-4382-8234-1DE2C2DBE3EB}"/>
              </a:ext>
            </a:extLst>
          </p:cNvPr>
          <p:cNvSpPr/>
          <p:nvPr/>
        </p:nvSpPr>
        <p:spPr>
          <a:xfrm>
            <a:off x="7668592" y="411865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9E98E1-87FD-4567-A020-2E5CD1D598EB}"/>
              </a:ext>
            </a:extLst>
          </p:cNvPr>
          <p:cNvSpPr/>
          <p:nvPr/>
        </p:nvSpPr>
        <p:spPr>
          <a:xfrm>
            <a:off x="6912633" y="5280217"/>
            <a:ext cx="2592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moyenne 4000€ 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économisés par site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209661A-3E73-4BD4-84C4-CD48804575EB}"/>
              </a:ext>
            </a:extLst>
          </p:cNvPr>
          <p:cNvSpPr txBox="1"/>
          <p:nvPr/>
        </p:nvSpPr>
        <p:spPr>
          <a:xfrm>
            <a:off x="7578582" y="4318688"/>
            <a:ext cx="1260140" cy="6463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économies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d’énergie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D6B9887-D4B6-4E76-A7CE-FCDFA71DAE11}"/>
              </a:ext>
            </a:extLst>
          </p:cNvPr>
          <p:cNvSpPr txBox="1">
            <a:spLocks/>
          </p:cNvSpPr>
          <p:nvPr/>
        </p:nvSpPr>
        <p:spPr>
          <a:xfrm>
            <a:off x="395287" y="3078131"/>
            <a:ext cx="8353425" cy="850106"/>
          </a:xfrm>
          <a:prstGeom prst="rect">
            <a:avLst/>
          </a:prstGeom>
          <a:noFill/>
        </p:spPr>
        <p:txBody>
          <a:bodyPr vert="horz" lIns="108000" tIns="108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3AA09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 programme Smart+, c’est :  </a:t>
            </a:r>
          </a:p>
        </p:txBody>
      </p:sp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12BFE79-E281-4115-94B1-08C7860C1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512964"/>
            <a:ext cx="1321207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 animBg="1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sur les premiers sites équipés – chiffres clés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894B36-72A8-4331-AA9B-A57990A86329}"/>
              </a:ext>
            </a:extLst>
          </p:cNvPr>
          <p:cNvSpPr/>
          <p:nvPr/>
        </p:nvSpPr>
        <p:spPr>
          <a:xfrm>
            <a:off x="395536" y="1066929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5E356-8A90-49BC-A461-7540808B606B}"/>
              </a:ext>
            </a:extLst>
          </p:cNvPr>
          <p:cNvSpPr/>
          <p:nvPr/>
        </p:nvSpPr>
        <p:spPr>
          <a:xfrm>
            <a:off x="1115616" y="1300664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sites analysés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8AA18CA-A478-4B3B-9A02-7BE9686480EA}"/>
              </a:ext>
            </a:extLst>
          </p:cNvPr>
          <p:cNvSpPr/>
          <p:nvPr/>
        </p:nvSpPr>
        <p:spPr>
          <a:xfrm>
            <a:off x="395536" y="2016614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6068F-7625-47A8-BF53-E404032E77C3}"/>
              </a:ext>
            </a:extLst>
          </p:cNvPr>
          <p:cNvSpPr/>
          <p:nvPr/>
        </p:nvSpPr>
        <p:spPr>
          <a:xfrm>
            <a:off x="1115617" y="2073989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d’économie d’énergie moyenne réalisée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calculé avec correction climatique sur la période de comparaison disponible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18DB4B1-0F84-4791-9E3C-1BBC17344E9B}"/>
              </a:ext>
            </a:extLst>
          </p:cNvPr>
          <p:cNvSpPr/>
          <p:nvPr/>
        </p:nvSpPr>
        <p:spPr>
          <a:xfrm>
            <a:off x="395536" y="3714954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76E66-33F3-4174-93A7-1D36C9D91B95}"/>
              </a:ext>
            </a:extLst>
          </p:cNvPr>
          <p:cNvSpPr/>
          <p:nvPr/>
        </p:nvSpPr>
        <p:spPr>
          <a:xfrm>
            <a:off x="1115616" y="3897713"/>
            <a:ext cx="3888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MWh économisés en 1 an, au total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480D0AD-26B5-4C64-8DE4-B87AEB5DD247}"/>
              </a:ext>
            </a:extLst>
          </p:cNvPr>
          <p:cNvSpPr/>
          <p:nvPr/>
        </p:nvSpPr>
        <p:spPr>
          <a:xfrm>
            <a:off x="395536" y="5012630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8FD0C-6773-48AF-B72D-BD050E303585}"/>
              </a:ext>
            </a:extLst>
          </p:cNvPr>
          <p:cNvSpPr/>
          <p:nvPr/>
        </p:nvSpPr>
        <p:spPr>
          <a:xfrm>
            <a:off x="1115616" y="5180366"/>
            <a:ext cx="4032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économisés en moyenne, par 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734153-ABAE-4047-8B3B-C8F56E2F4271}"/>
              </a:ext>
            </a:extLst>
          </p:cNvPr>
          <p:cNvSpPr/>
          <p:nvPr/>
        </p:nvSpPr>
        <p:spPr>
          <a:xfrm>
            <a:off x="596576" y="2800337"/>
            <a:ext cx="519040" cy="519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A2BA9B-C49D-4B01-9B50-40888DE79A1C}"/>
              </a:ext>
            </a:extLst>
          </p:cNvPr>
          <p:cNvSpPr/>
          <p:nvPr/>
        </p:nvSpPr>
        <p:spPr>
          <a:xfrm>
            <a:off x="1115617" y="2857712"/>
            <a:ext cx="40324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d’économie d’énergie moyenne réalisée en prenant en compte les sites dont la consommation a augmentée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9B3736BD-65BB-476C-A8E2-6D11B67E78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20072" y="1088390"/>
          <a:ext cx="3647241" cy="23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D929FAF-C2DE-4F7A-B18A-333BA31D80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20072" y="3573016"/>
          <a:ext cx="3647241" cy="205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31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2D8958C-57DD-42BA-90A9-D9E782CD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015" y="1190644"/>
            <a:ext cx="3958860" cy="216121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F0AD140-1FAE-47F2-A0F7-49A60780A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7" y="1261971"/>
            <a:ext cx="3958861" cy="208008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d’actions de maitrise de la demande en énergie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7070C3E-CDEF-493D-83E2-68A5C56BADBE}"/>
              </a:ext>
            </a:extLst>
          </p:cNvPr>
          <p:cNvSpPr txBox="1"/>
          <p:nvPr/>
        </p:nvSpPr>
        <p:spPr>
          <a:xfrm>
            <a:off x="147697" y="733345"/>
            <a:ext cx="6059660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AA0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 en place d’un pilotage sur la pompe à chaleur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58BC5DB-5C3E-4EFE-A135-3DE82FDDBA3F}"/>
              </a:ext>
            </a:extLst>
          </p:cNvPr>
          <p:cNvSpPr/>
          <p:nvPr/>
        </p:nvSpPr>
        <p:spPr>
          <a:xfrm>
            <a:off x="734961" y="3989849"/>
            <a:ext cx="665938" cy="66593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56 %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582A6B-9E24-4B08-87F8-76E8718A2237}"/>
              </a:ext>
            </a:extLst>
          </p:cNvPr>
          <p:cNvSpPr/>
          <p:nvPr/>
        </p:nvSpPr>
        <p:spPr>
          <a:xfrm>
            <a:off x="1594783" y="3989849"/>
            <a:ext cx="3571283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d’économie d’énergie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sans investissement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les consommations de la PAC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 les mois de Janvier et Février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13B3F3E-374A-4AD0-BE91-E3E05BDD0004}"/>
              </a:ext>
            </a:extLst>
          </p:cNvPr>
          <p:cNvSpPr txBox="1"/>
          <p:nvPr/>
        </p:nvSpPr>
        <p:spPr>
          <a:xfrm>
            <a:off x="7884368" y="2950194"/>
            <a:ext cx="936104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Février 2020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C17E55C-EF85-4464-845F-CB051D50858F}"/>
              </a:ext>
            </a:extLst>
          </p:cNvPr>
          <p:cNvSpPr txBox="1"/>
          <p:nvPr/>
        </p:nvSpPr>
        <p:spPr>
          <a:xfrm>
            <a:off x="3177527" y="3022202"/>
            <a:ext cx="962425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Janvier 2020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C9EAC0C-5276-4F0B-A305-A8996E7806CD}"/>
              </a:ext>
            </a:extLst>
          </p:cNvPr>
          <p:cNvSpPr/>
          <p:nvPr/>
        </p:nvSpPr>
        <p:spPr>
          <a:xfrm>
            <a:off x="4496002" y="2011546"/>
            <a:ext cx="360040" cy="360040"/>
          </a:xfrm>
          <a:prstGeom prst="rightArrow">
            <a:avLst/>
          </a:prstGeom>
          <a:solidFill>
            <a:srgbClr val="CA9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CF214BE-BEA3-43ED-B07A-33E166E88BF2}"/>
              </a:ext>
            </a:extLst>
          </p:cNvPr>
          <p:cNvCxnSpPr>
            <a:cxnSpLocks/>
          </p:cNvCxnSpPr>
          <p:nvPr/>
        </p:nvCxnSpPr>
        <p:spPr>
          <a:xfrm>
            <a:off x="5666930" y="1859752"/>
            <a:ext cx="0" cy="9870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C5FFAF2-EFA8-4AC0-914F-79F795247431}"/>
              </a:ext>
            </a:extLst>
          </p:cNvPr>
          <p:cNvSpPr txBox="1"/>
          <p:nvPr/>
        </p:nvSpPr>
        <p:spPr>
          <a:xfrm>
            <a:off x="5166066" y="1521198"/>
            <a:ext cx="1224136" cy="33855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Baisse significative du talon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EE8098-FE8A-4C1C-BF0A-BBC51F27496B}"/>
              </a:ext>
            </a:extLst>
          </p:cNvPr>
          <p:cNvSpPr txBox="1"/>
          <p:nvPr/>
        </p:nvSpPr>
        <p:spPr>
          <a:xfrm>
            <a:off x="1629521" y="4797093"/>
            <a:ext cx="3158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économisés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extrapolant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sur une année complète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8B0A0AC-68D2-4DC9-A105-56DA44834569}"/>
              </a:ext>
            </a:extLst>
          </p:cNvPr>
          <p:cNvSpPr txBox="1"/>
          <p:nvPr/>
        </p:nvSpPr>
        <p:spPr>
          <a:xfrm>
            <a:off x="118619" y="4974807"/>
            <a:ext cx="576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soit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5B4EB87-ABBF-4368-BE4C-40F8735DF00F}"/>
              </a:ext>
            </a:extLst>
          </p:cNvPr>
          <p:cNvSpPr/>
          <p:nvPr/>
        </p:nvSpPr>
        <p:spPr>
          <a:xfrm>
            <a:off x="734961" y="4724067"/>
            <a:ext cx="665938" cy="66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35 000€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6D68BB-00CD-4DB5-AD5B-F523B2359476}"/>
              </a:ext>
            </a:extLst>
          </p:cNvPr>
          <p:cNvSpPr/>
          <p:nvPr/>
        </p:nvSpPr>
        <p:spPr>
          <a:xfrm>
            <a:off x="5343460" y="3792074"/>
            <a:ext cx="3477012" cy="395549"/>
          </a:xfrm>
          <a:prstGeom prst="rect">
            <a:avLst/>
          </a:prstGeom>
          <a:solidFill>
            <a:srgbClr val="CA9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Autres actions relevées dans les plans d’actions, concernant la climatisation / chauffage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8F651B-03ED-46C3-87DE-421038B35CB9}"/>
              </a:ext>
            </a:extLst>
          </p:cNvPr>
          <p:cNvSpPr/>
          <p:nvPr/>
        </p:nvSpPr>
        <p:spPr>
          <a:xfrm>
            <a:off x="5337792" y="4187624"/>
            <a:ext cx="3477013" cy="169268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Sans investissement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A094">
                  <a:lumMod val="20000"/>
                  <a:lumOff val="8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Réglage des points de consigne des productions thermiques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A094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Réglage des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des groupes froids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Avec investissement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A094">
                  <a:lumMod val="20000"/>
                  <a:lumOff val="8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Ajout de variateurs sur les groupes froids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A094">
                  <a:lumMod val="20000"/>
                  <a:lumOff val="8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Etudes pour un raccordement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Seawergie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 bâtiment pour le chauffage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0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17C59-9697-4132-B0CD-DA6D6C73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Instrumentation Smart+ sur les colonnes privatives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3FFEFF-01D7-4599-B1CE-1C7130568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09715"/>
            <a:ext cx="1598611" cy="1598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7AE5AE-7A29-4943-936E-C27FC70E692D}"/>
              </a:ext>
            </a:extLst>
          </p:cNvPr>
          <p:cNvSpPr/>
          <p:nvPr/>
        </p:nvSpPr>
        <p:spPr>
          <a:xfrm>
            <a:off x="7105849" y="4131391"/>
            <a:ext cx="419344" cy="3769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TGBT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EC1FCCF-1477-4102-83EF-ED2041A75D61}"/>
              </a:ext>
            </a:extLst>
          </p:cNvPr>
          <p:cNvGrpSpPr/>
          <p:nvPr/>
        </p:nvGrpSpPr>
        <p:grpSpPr>
          <a:xfrm>
            <a:off x="7284429" y="4471089"/>
            <a:ext cx="256315" cy="173508"/>
            <a:chOff x="5707509" y="539880"/>
            <a:chExt cx="637688" cy="431672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8E0CFAE-CA50-4C6D-B6D1-0D85FBA30623}"/>
                </a:ext>
              </a:extLst>
            </p:cNvPr>
            <p:cNvSpPr/>
            <p:nvPr/>
          </p:nvSpPr>
          <p:spPr>
            <a:xfrm>
              <a:off x="5707509" y="539880"/>
              <a:ext cx="637688" cy="431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ABBB08-0864-449E-AF0F-00B43468302E}"/>
                </a:ext>
              </a:extLst>
            </p:cNvPr>
            <p:cNvSpPr/>
            <p:nvPr/>
          </p:nvSpPr>
          <p:spPr>
            <a:xfrm>
              <a:off x="5810329" y="617414"/>
              <a:ext cx="432048" cy="274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47C9B25-72F9-4633-9F7D-3E22734F4D37}"/>
              </a:ext>
            </a:extLst>
          </p:cNvPr>
          <p:cNvCxnSpPr>
            <a:cxnSpLocks/>
          </p:cNvCxnSpPr>
          <p:nvPr/>
        </p:nvCxnSpPr>
        <p:spPr>
          <a:xfrm>
            <a:off x="8020682" y="3247196"/>
            <a:ext cx="0" cy="142451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6BC8695-C66F-4481-9566-24144660069A}"/>
              </a:ext>
            </a:extLst>
          </p:cNvPr>
          <p:cNvCxnSpPr>
            <a:cxnSpLocks/>
          </p:cNvCxnSpPr>
          <p:nvPr/>
        </p:nvCxnSpPr>
        <p:spPr>
          <a:xfrm flipH="1">
            <a:off x="8011556" y="4662215"/>
            <a:ext cx="5676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A147F-2CD1-42D7-A306-A1445978E35B}"/>
              </a:ext>
            </a:extLst>
          </p:cNvPr>
          <p:cNvSpPr/>
          <p:nvPr/>
        </p:nvSpPr>
        <p:spPr>
          <a:xfrm>
            <a:off x="8008032" y="4353879"/>
            <a:ext cx="10728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Colonne 2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2D33F1F-876A-42EE-BD1C-6355AA4DDCA7}"/>
              </a:ext>
            </a:extLst>
          </p:cNvPr>
          <p:cNvGrpSpPr/>
          <p:nvPr/>
        </p:nvGrpSpPr>
        <p:grpSpPr>
          <a:xfrm>
            <a:off x="8342754" y="4567526"/>
            <a:ext cx="256315" cy="173508"/>
            <a:chOff x="5707509" y="539880"/>
            <a:chExt cx="637688" cy="431672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C3F9AD7-7EB3-4552-AE65-A7DDE262484B}"/>
                </a:ext>
              </a:extLst>
            </p:cNvPr>
            <p:cNvSpPr/>
            <p:nvPr/>
          </p:nvSpPr>
          <p:spPr>
            <a:xfrm>
              <a:off x="5707509" y="539880"/>
              <a:ext cx="637688" cy="431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34809C-1F6F-4726-B1E5-61CEDCDE3F11}"/>
                </a:ext>
              </a:extLst>
            </p:cNvPr>
            <p:cNvSpPr/>
            <p:nvPr/>
          </p:nvSpPr>
          <p:spPr>
            <a:xfrm>
              <a:off x="5810329" y="617414"/>
              <a:ext cx="432048" cy="274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951FF33-FD17-45E3-AE3B-F5DD2D45AA51}"/>
              </a:ext>
            </a:extLst>
          </p:cNvPr>
          <p:cNvCxnSpPr>
            <a:cxnSpLocks/>
          </p:cNvCxnSpPr>
          <p:nvPr/>
        </p:nvCxnSpPr>
        <p:spPr>
          <a:xfrm>
            <a:off x="6580522" y="3265257"/>
            <a:ext cx="0" cy="142451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F63E2C-D8FA-419C-AF1D-D1090C60100D}"/>
              </a:ext>
            </a:extLst>
          </p:cNvPr>
          <p:cNvCxnSpPr>
            <a:cxnSpLocks/>
          </p:cNvCxnSpPr>
          <p:nvPr/>
        </p:nvCxnSpPr>
        <p:spPr>
          <a:xfrm>
            <a:off x="6378961" y="4672732"/>
            <a:ext cx="20689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7CB4CCE-29EC-4A2F-B481-FB98A93FC915}"/>
              </a:ext>
            </a:extLst>
          </p:cNvPr>
          <p:cNvGrpSpPr/>
          <p:nvPr/>
        </p:nvGrpSpPr>
        <p:grpSpPr>
          <a:xfrm>
            <a:off x="6146152" y="4557843"/>
            <a:ext cx="256315" cy="173508"/>
            <a:chOff x="5707509" y="539880"/>
            <a:chExt cx="637688" cy="431672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C0713655-8078-47F0-BEEA-AD38671F23F8}"/>
                </a:ext>
              </a:extLst>
            </p:cNvPr>
            <p:cNvSpPr/>
            <p:nvPr/>
          </p:nvSpPr>
          <p:spPr>
            <a:xfrm>
              <a:off x="5707509" y="539880"/>
              <a:ext cx="637688" cy="431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0D02ED-2B4D-416C-AA38-0EAD694E665A}"/>
                </a:ext>
              </a:extLst>
            </p:cNvPr>
            <p:cNvSpPr/>
            <p:nvPr/>
          </p:nvSpPr>
          <p:spPr>
            <a:xfrm>
              <a:off x="5810329" y="617414"/>
              <a:ext cx="432048" cy="274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6E02D2A-43C1-4CA2-9C75-4AAA008067E2}"/>
              </a:ext>
            </a:extLst>
          </p:cNvPr>
          <p:cNvSpPr/>
          <p:nvPr/>
        </p:nvSpPr>
        <p:spPr>
          <a:xfrm>
            <a:off x="5670521" y="4353879"/>
            <a:ext cx="10728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Colonne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DAE071-20F9-427C-8E7B-688C5E20717D}"/>
              </a:ext>
            </a:extLst>
          </p:cNvPr>
          <p:cNvSpPr/>
          <p:nvPr/>
        </p:nvSpPr>
        <p:spPr>
          <a:xfrm>
            <a:off x="525811" y="2715980"/>
            <a:ext cx="1724779" cy="395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ECS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56FE9-0593-4298-9826-CC25EED440ED}"/>
              </a:ext>
            </a:extLst>
          </p:cNvPr>
          <p:cNvSpPr/>
          <p:nvPr/>
        </p:nvSpPr>
        <p:spPr>
          <a:xfrm>
            <a:off x="524386" y="2204864"/>
            <a:ext cx="1724779" cy="39724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Ventilation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3FE314-DEAE-4ED4-958F-B299DD2ABAEB}"/>
              </a:ext>
            </a:extLst>
          </p:cNvPr>
          <p:cNvSpPr/>
          <p:nvPr/>
        </p:nvSpPr>
        <p:spPr>
          <a:xfrm>
            <a:off x="532977" y="3293260"/>
            <a:ext cx="1724779" cy="395549"/>
          </a:xfrm>
          <a:prstGeom prst="rect">
            <a:avLst/>
          </a:prstGeom>
          <a:solidFill>
            <a:srgbClr val="CA9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Climatisation et chauffage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B4F48-54F4-43EF-B5D7-5ADA523F9DF1}"/>
              </a:ext>
            </a:extLst>
          </p:cNvPr>
          <p:cNvSpPr/>
          <p:nvPr/>
        </p:nvSpPr>
        <p:spPr>
          <a:xfrm>
            <a:off x="524386" y="3861556"/>
            <a:ext cx="1724779" cy="397241"/>
          </a:xfrm>
          <a:prstGeom prst="rect">
            <a:avLst/>
          </a:prstGeom>
          <a:solidFill>
            <a:srgbClr val="FDB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Eclairage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CE7A99-07FD-471C-823E-9C79167AF0C4}"/>
              </a:ext>
            </a:extLst>
          </p:cNvPr>
          <p:cNvSpPr/>
          <p:nvPr/>
        </p:nvSpPr>
        <p:spPr>
          <a:xfrm>
            <a:off x="532977" y="4951621"/>
            <a:ext cx="1724779" cy="3955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Electroménager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017D76-634B-41C4-8F78-533435A0580E}"/>
              </a:ext>
            </a:extLst>
          </p:cNvPr>
          <p:cNvSpPr txBox="1"/>
          <p:nvPr/>
        </p:nvSpPr>
        <p:spPr>
          <a:xfrm>
            <a:off x="2482874" y="1771200"/>
            <a:ext cx="116988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2B82891-0E31-4404-BE6E-9D9B99BEA026}"/>
              </a:ext>
            </a:extLst>
          </p:cNvPr>
          <p:cNvSpPr txBox="1"/>
          <p:nvPr/>
        </p:nvSpPr>
        <p:spPr>
          <a:xfrm>
            <a:off x="4218306" y="1771200"/>
            <a:ext cx="70738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Privé</a:t>
            </a:r>
          </a:p>
        </p:txBody>
      </p:sp>
      <p:sp>
        <p:nvSpPr>
          <p:cNvPr id="30" name="Signe de multiplication 29">
            <a:extLst>
              <a:ext uri="{FF2B5EF4-FFF2-40B4-BE49-F238E27FC236}">
                <a16:creationId xmlns:a16="http://schemas.microsoft.com/office/drawing/2014/main" id="{6E1A4509-697A-48AC-A6A8-382E9612995E}"/>
              </a:ext>
            </a:extLst>
          </p:cNvPr>
          <p:cNvSpPr/>
          <p:nvPr/>
        </p:nvSpPr>
        <p:spPr>
          <a:xfrm>
            <a:off x="4381365" y="2714643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igne de multiplication 34">
            <a:extLst>
              <a:ext uri="{FF2B5EF4-FFF2-40B4-BE49-F238E27FC236}">
                <a16:creationId xmlns:a16="http://schemas.microsoft.com/office/drawing/2014/main" id="{838E1A05-FE00-4ECA-9ADE-36DD55E837CF}"/>
              </a:ext>
            </a:extLst>
          </p:cNvPr>
          <p:cNvSpPr/>
          <p:nvPr/>
        </p:nvSpPr>
        <p:spPr>
          <a:xfrm>
            <a:off x="4381365" y="3224422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igne de multiplication 36">
            <a:extLst>
              <a:ext uri="{FF2B5EF4-FFF2-40B4-BE49-F238E27FC236}">
                <a16:creationId xmlns:a16="http://schemas.microsoft.com/office/drawing/2014/main" id="{DB8B4DA5-E296-4494-BC1C-8CFC2878488A}"/>
              </a:ext>
            </a:extLst>
          </p:cNvPr>
          <p:cNvSpPr/>
          <p:nvPr/>
        </p:nvSpPr>
        <p:spPr>
          <a:xfrm>
            <a:off x="4381365" y="3861556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igne de multiplication 37">
            <a:extLst>
              <a:ext uri="{FF2B5EF4-FFF2-40B4-BE49-F238E27FC236}">
                <a16:creationId xmlns:a16="http://schemas.microsoft.com/office/drawing/2014/main" id="{6A9FFA36-492C-40E5-A016-1A9A9F9F2546}"/>
              </a:ext>
            </a:extLst>
          </p:cNvPr>
          <p:cNvSpPr/>
          <p:nvPr/>
        </p:nvSpPr>
        <p:spPr>
          <a:xfrm>
            <a:off x="4381365" y="4943712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46C137B-28B4-45F6-9221-C6F441A5E085}"/>
              </a:ext>
            </a:extLst>
          </p:cNvPr>
          <p:cNvSpPr txBox="1"/>
          <p:nvPr/>
        </p:nvSpPr>
        <p:spPr>
          <a:xfrm>
            <a:off x="3696092" y="2792092"/>
            <a:ext cx="43204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8AC200D-140E-468A-8850-6E82FC90D741}"/>
              </a:ext>
            </a:extLst>
          </p:cNvPr>
          <p:cNvSpPr txBox="1"/>
          <p:nvPr/>
        </p:nvSpPr>
        <p:spPr>
          <a:xfrm>
            <a:off x="3696092" y="3309900"/>
            <a:ext cx="43204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C90DCD2-0255-4627-84F0-360B4D9F552E}"/>
              </a:ext>
            </a:extLst>
          </p:cNvPr>
          <p:cNvSpPr txBox="1"/>
          <p:nvPr/>
        </p:nvSpPr>
        <p:spPr>
          <a:xfrm>
            <a:off x="3696092" y="3955375"/>
            <a:ext cx="43204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D5203B-0BD2-4825-B2BE-B7ADE9AEBBE6}"/>
              </a:ext>
            </a:extLst>
          </p:cNvPr>
          <p:cNvSpPr/>
          <p:nvPr/>
        </p:nvSpPr>
        <p:spPr>
          <a:xfrm>
            <a:off x="532977" y="5493097"/>
            <a:ext cx="1724779" cy="3955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Informatique</a:t>
            </a:r>
          </a:p>
        </p:txBody>
      </p:sp>
      <p:sp>
        <p:nvSpPr>
          <p:cNvPr id="43" name="Signe de multiplication 42">
            <a:extLst>
              <a:ext uri="{FF2B5EF4-FFF2-40B4-BE49-F238E27FC236}">
                <a16:creationId xmlns:a16="http://schemas.microsoft.com/office/drawing/2014/main" id="{5B70E0C0-092A-45B6-BA90-C889BD9F2927}"/>
              </a:ext>
            </a:extLst>
          </p:cNvPr>
          <p:cNvSpPr/>
          <p:nvPr/>
        </p:nvSpPr>
        <p:spPr>
          <a:xfrm>
            <a:off x="4381365" y="5491405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584F74-C0FA-460E-936B-40DB35B67DF1}"/>
              </a:ext>
            </a:extLst>
          </p:cNvPr>
          <p:cNvSpPr/>
          <p:nvPr/>
        </p:nvSpPr>
        <p:spPr>
          <a:xfrm>
            <a:off x="532977" y="4404232"/>
            <a:ext cx="1724779" cy="395549"/>
          </a:xfrm>
          <a:prstGeom prst="rect">
            <a:avLst/>
          </a:prstGeom>
          <a:solidFill>
            <a:srgbClr val="376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Ascenseurs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FCBCDF8-863F-4D2C-A3AC-5417FFC799CC}"/>
              </a:ext>
            </a:extLst>
          </p:cNvPr>
          <p:cNvSpPr txBox="1"/>
          <p:nvPr/>
        </p:nvSpPr>
        <p:spPr>
          <a:xfrm>
            <a:off x="579481" y="891244"/>
            <a:ext cx="7985038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393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programme Smart+ s’étend sur un panel de colonnes montantes, en ajout de l’instrumentation des SG, permettant ainsi une vision complète du bâtiment, par usage.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EA448C9-21CC-49D3-B521-CCD26F8E4BD9}"/>
              </a:ext>
            </a:extLst>
          </p:cNvPr>
          <p:cNvSpPr txBox="1"/>
          <p:nvPr/>
        </p:nvSpPr>
        <p:spPr>
          <a:xfrm>
            <a:off x="5492648" y="5009196"/>
            <a:ext cx="3583561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L’installation est réalisée en pied de colonne (dans les locaux SMEG), assurant une anonymisation complète des données de consommation par usage.</a:t>
            </a:r>
          </a:p>
        </p:txBody>
      </p:sp>
      <p:pic>
        <p:nvPicPr>
          <p:cNvPr id="1026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E4E63822-3892-4F55-8288-84EAC37D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215964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055A0A7C-1FAE-463B-9A9A-92B09CFE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266991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4CDBD4A0-E65C-4328-BC24-4518DA8F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324719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230B07AB-1593-41BB-9748-EC0C3840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3816338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1ABB4082-082D-4BE1-9DA3-D098361A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4358168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C160E617-726F-42B2-8464-39D0BBB9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2674992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50F29FC7-3C5C-4C23-9701-F10C0DF8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3176641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8F299C4C-4053-4467-AB5A-E2E890A2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380752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737D609E-207F-4CAB-B313-4CFA60D1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4898494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7006D759-23D9-4DF3-9829-376F3039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4905557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9F3F995E-CFEC-4782-A006-F05ECD21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5446187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LES BORNES DE RECHARGE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520" b="1" dirty="0" smtClean="0">
                <a:solidFill>
                  <a:srgbClr val="4C8B41"/>
                </a:solidFill>
                <a:sym typeface="Raleway Light" charset="0"/>
              </a:rPr>
              <a:t>Virginie HACHE-VINCENOT</a:t>
            </a:r>
          </a:p>
          <a:p>
            <a:pPr algn="ctr"/>
            <a:r>
              <a:rPr lang="fr-FR" altLang="fr-FR" sz="2520" dirty="0" smtClean="0">
                <a:solidFill>
                  <a:srgbClr val="4C8B41"/>
                </a:solidFill>
                <a:sym typeface="Raleway Light" charset="0"/>
              </a:rPr>
              <a:t>Mission pour la Transition Energétique</a:t>
            </a:r>
          </a:p>
          <a:p>
            <a:pPr algn="ctr"/>
            <a:r>
              <a:rPr lang="fr-FR" altLang="fr-FR" sz="3240" b="1" dirty="0" smtClean="0">
                <a:solidFill>
                  <a:srgbClr val="4C8B41"/>
                </a:solidFill>
                <a:sym typeface="Raleway Light" charset="0"/>
              </a:rPr>
              <a:t> </a:t>
            </a:r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47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D563C06-ADE2-4DCC-8374-1D947B841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9E4AE8B-C06D-4E96-9746-3A8DF8E16BA0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  <a:latin typeface="Graphik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86FF2FF-FD14-449A-B41D-A9D8DE02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047" y="997797"/>
            <a:ext cx="546203" cy="5462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5055EA-B91C-4317-9607-E76FD903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0" y="1106487"/>
            <a:ext cx="1539780" cy="311321"/>
          </a:xfrm>
          <a:prstGeom prst="rect">
            <a:avLst/>
          </a:prstGeom>
        </p:spPr>
      </p:pic>
      <p:sp>
        <p:nvSpPr>
          <p:cNvPr id="44" name="Title 4">
            <a:extLst>
              <a:ext uri="{FF2B5EF4-FFF2-40B4-BE49-F238E27FC236}">
                <a16:creationId xmlns:a16="http://schemas.microsoft.com/office/drawing/2014/main" id="{0A367411-4E04-4125-9DA3-4DBFE176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143000"/>
            <a:ext cx="8572500" cy="742951"/>
          </a:xfrm>
        </p:spPr>
        <p:txBody>
          <a:bodyPr>
            <a:normAutofit/>
          </a:bodyPr>
          <a:lstStyle/>
          <a:p>
            <a:r>
              <a:rPr lang="fr-FR" sz="2100" dirty="0"/>
              <a:t>La mobilité électrique à </a:t>
            </a:r>
            <a:r>
              <a:rPr lang="fr-FR" sz="2100" dirty="0" smtClean="0"/>
              <a:t>Monaco</a:t>
            </a:r>
            <a:endParaRPr lang="fr-FR" sz="21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1B8335C-BFFE-4610-8DD7-AC0A2B419A27}"/>
              </a:ext>
            </a:extLst>
          </p:cNvPr>
          <p:cNvGrpSpPr/>
          <p:nvPr/>
        </p:nvGrpSpPr>
        <p:grpSpPr>
          <a:xfrm>
            <a:off x="285750" y="3108439"/>
            <a:ext cx="8572500" cy="1028339"/>
            <a:chOff x="381000" y="2389948"/>
            <a:chExt cx="11430000" cy="137111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A941D6-DFFA-4DB9-8A9B-D5600F493F59}"/>
                </a:ext>
              </a:extLst>
            </p:cNvPr>
            <p:cNvSpPr/>
            <p:nvPr/>
          </p:nvSpPr>
          <p:spPr>
            <a:xfrm>
              <a:off x="381000" y="2389948"/>
              <a:ext cx="11430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La </a:t>
              </a:r>
              <a:r>
                <a:rPr lang="fr-FR" sz="1125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Principauté 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de Monaco </a:t>
              </a:r>
              <a:r>
                <a:rPr lang="fr-FR" sz="1125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veut maintenir une </a:t>
              </a:r>
              <a:r>
                <a:rPr lang="fr-FR" sz="1125" b="1" kern="0" dirty="0">
                  <a:solidFill>
                    <a:srgbClr val="00A0B3"/>
                  </a:solidFill>
                  <a:latin typeface="Graphik"/>
                  <a:ea typeface="+mn-ea"/>
                  <a:cs typeface="+mn-cs"/>
                </a:rPr>
                <a:t>INFRASTRUCTURE DE RECHARGE PERFORMANTE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 et </a:t>
              </a:r>
              <a:r>
                <a:rPr lang="fr-FR" sz="1125" b="1" kern="0" dirty="0">
                  <a:solidFill>
                    <a:srgbClr val="00A0B3"/>
                  </a:solidFill>
                  <a:latin typeface="Graphik"/>
                  <a:ea typeface="+mn-ea"/>
                  <a:cs typeface="+mn-cs"/>
                </a:rPr>
                <a:t>GRATUITE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 dans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les </a:t>
              </a:r>
              <a:r>
                <a:rPr lang="fr-FR" sz="1125" b="1" kern="0" dirty="0">
                  <a:solidFill>
                    <a:srgbClr val="00A0B3"/>
                  </a:solidFill>
                  <a:latin typeface="Graphik"/>
                  <a:ea typeface="+mn-ea"/>
                  <a:cs typeface="+mn-cs"/>
                </a:rPr>
                <a:t>PARKINGS PUBLICS 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… 				     … et sur la </a:t>
              </a:r>
              <a:r>
                <a:rPr lang="fr-FR" sz="1125" b="1" kern="0" dirty="0">
                  <a:solidFill>
                    <a:srgbClr val="00A0B3"/>
                  </a:solidFill>
                  <a:latin typeface="Graphik"/>
                  <a:ea typeface="+mn-ea"/>
                  <a:cs typeface="+mn-cs"/>
                </a:rPr>
                <a:t>VOIRIE PUBLIQUE</a:t>
              </a:r>
              <a:endParaRPr lang="fr-FR" sz="1125" b="1" dirty="0">
                <a:solidFill>
                  <a:srgbClr val="00A0B3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ACEFB6-B3C5-4BE4-A463-365B3DA490FB}"/>
                </a:ext>
              </a:extLst>
            </p:cNvPr>
            <p:cNvSpPr/>
            <p:nvPr/>
          </p:nvSpPr>
          <p:spPr>
            <a:xfrm>
              <a:off x="1181100" y="2991625"/>
              <a:ext cx="3320515" cy="769441"/>
            </a:xfrm>
            <a:prstGeom prst="rect">
              <a:avLst/>
            </a:prstGeom>
            <a:noFill/>
            <a:ln w="12700" cap="flat" cmpd="sng" algn="ctr">
              <a:solidFill>
                <a:srgbClr val="00A0B3"/>
              </a:solidFill>
              <a:prstDash val="solid"/>
              <a:miter lim="800000"/>
            </a:ln>
            <a:effectLst/>
          </p:spPr>
          <p:txBody>
            <a:bodyPr wrap="square"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Upgrade avec des bornes 7 et 22 kW</a:t>
              </a: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/>
              </a:r>
              <a:b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</a:b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pour </a:t>
              </a: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voitures en zone de libre 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Service (ZLS)</a:t>
              </a:r>
              <a:endParaRPr lang="fr-FR" sz="1050" kern="0" dirty="0">
                <a:solidFill>
                  <a:prstClr val="black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73F239-A7A2-41D4-BDC9-38AEBFBD3808}"/>
                </a:ext>
              </a:extLst>
            </p:cNvPr>
            <p:cNvSpPr/>
            <p:nvPr/>
          </p:nvSpPr>
          <p:spPr>
            <a:xfrm>
              <a:off x="381000" y="2991625"/>
              <a:ext cx="792000" cy="738000"/>
            </a:xfrm>
            <a:prstGeom prst="rect">
              <a:avLst/>
            </a:prstGeom>
            <a:solidFill>
              <a:srgbClr val="00A0B3"/>
            </a:solidFill>
            <a:ln w="12700" cap="flat" cmpd="sng" algn="ctr">
              <a:solidFill>
                <a:srgbClr val="00A0B3"/>
              </a:solidFill>
              <a:prstDash val="solid"/>
              <a:miter lim="800000"/>
            </a:ln>
            <a:effectLst/>
          </p:spPr>
          <p:txBody>
            <a:bodyPr lIns="27000" rIns="2700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 smtClean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557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81D52ED-89A5-468C-A902-9B1AEF1C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2115" y="3198825"/>
              <a:ext cx="540000" cy="540000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C1D1FF3-96F9-4606-A25C-DC46E5465CBF}"/>
                </a:ext>
              </a:extLst>
            </p:cNvPr>
            <p:cNvSpPr/>
            <p:nvPr/>
          </p:nvSpPr>
          <p:spPr>
            <a:xfrm>
              <a:off x="6864084" y="2967766"/>
              <a:ext cx="3045943" cy="769441"/>
            </a:xfrm>
            <a:prstGeom prst="rect">
              <a:avLst/>
            </a:prstGeom>
            <a:noFill/>
            <a:ln w="12700" cap="flat" cmpd="sng" algn="ctr">
              <a:solidFill>
                <a:srgbClr val="00A0B3"/>
              </a:solidFill>
              <a:prstDash val="solid"/>
              <a:miter lim="800000"/>
            </a:ln>
            <a:effectLst/>
          </p:spPr>
          <p:txBody>
            <a:bodyPr wrap="square"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Bornes grand public (56) et taxis/sûreté/poste pour </a:t>
              </a: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/>
              </a:r>
              <a:b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</a:b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voitures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AFA3FF-4C07-41D6-8787-A10BBFEC7A8D}"/>
                </a:ext>
              </a:extLst>
            </p:cNvPr>
            <p:cNvSpPr/>
            <p:nvPr/>
          </p:nvSpPr>
          <p:spPr>
            <a:xfrm>
              <a:off x="6096000" y="2974724"/>
              <a:ext cx="792000" cy="738000"/>
            </a:xfrm>
            <a:prstGeom prst="rect">
              <a:avLst/>
            </a:prstGeom>
            <a:solidFill>
              <a:srgbClr val="00A0B3"/>
            </a:solidFill>
            <a:ln w="12700" cap="flat" cmpd="sng" algn="ctr">
              <a:solidFill>
                <a:srgbClr val="00A0B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 smtClean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80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ADAE900-7E72-4C44-AEA7-033672EEA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41928" y="3116460"/>
              <a:ext cx="540000" cy="5400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F3FC3BB-DC4F-4251-B7E8-0092DB8207DA}"/>
              </a:ext>
            </a:extLst>
          </p:cNvPr>
          <p:cNvGrpSpPr/>
          <p:nvPr/>
        </p:nvGrpSpPr>
        <p:grpSpPr>
          <a:xfrm>
            <a:off x="299470" y="4581128"/>
            <a:ext cx="8572500" cy="871312"/>
            <a:chOff x="381000" y="3942325"/>
            <a:chExt cx="11430000" cy="116174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521C9D4-5FD7-40E9-AE39-32D40DB61B15}"/>
                </a:ext>
              </a:extLst>
            </p:cNvPr>
            <p:cNvSpPr/>
            <p:nvPr/>
          </p:nvSpPr>
          <p:spPr>
            <a:xfrm>
              <a:off x="381000" y="3942325"/>
              <a:ext cx="114300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Les bornes sont </a:t>
              </a:r>
              <a:r>
                <a:rPr lang="fr-FR" sz="1125" b="1" kern="0" dirty="0">
                  <a:solidFill>
                    <a:srgbClr val="EB9530"/>
                  </a:solidFill>
                  <a:latin typeface="Graphik"/>
                  <a:ea typeface="+mn-ea"/>
                  <a:cs typeface="+mn-cs"/>
                </a:rPr>
                <a:t>ADAPTÉES AUX BESOINS 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des utilisateurs et le </a:t>
              </a:r>
              <a:r>
                <a:rPr lang="fr-FR" sz="1125" b="1" kern="0" dirty="0">
                  <a:solidFill>
                    <a:srgbClr val="EB9530"/>
                  </a:solidFill>
                  <a:latin typeface="Graphik"/>
                  <a:ea typeface="+mn-ea"/>
                  <a:cs typeface="+mn-cs"/>
                </a:rPr>
                <a:t>MAILLAGE DU TERRITOIRE 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est </a:t>
              </a:r>
              <a:r>
                <a:rPr lang="fr-FR" sz="1125" b="1" kern="0" dirty="0">
                  <a:solidFill>
                    <a:srgbClr val="EB9530"/>
                  </a:solidFill>
                  <a:latin typeface="Graphik"/>
                  <a:ea typeface="+mn-ea"/>
                  <a:cs typeface="+mn-cs"/>
                </a:rPr>
                <a:t>EFFICIENT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.  </a:t>
              </a:r>
              <a:endParaRPr lang="fr-FR" sz="1125" dirty="0">
                <a:solidFill>
                  <a:prstClr val="black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437DA54-8175-44DC-9646-FC69BA97C053}"/>
                </a:ext>
              </a:extLst>
            </p:cNvPr>
            <p:cNvSpPr/>
            <p:nvPr/>
          </p:nvSpPr>
          <p:spPr>
            <a:xfrm>
              <a:off x="1445431" y="4334633"/>
              <a:ext cx="2808000" cy="769441"/>
            </a:xfrm>
            <a:prstGeom prst="rect">
              <a:avLst/>
            </a:prstGeom>
            <a:noFill/>
            <a:ln w="12700" cap="flat" cmpd="sng" algn="ctr">
              <a:solidFill>
                <a:srgbClr val="EB9530"/>
              </a:solidFill>
              <a:prstDash val="solid"/>
              <a:miter lim="800000"/>
            </a:ln>
            <a:effectLst/>
          </p:spPr>
          <p:txBody>
            <a:bodyPr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Temps de recharge dans les parkings publics (bornes de 3</a:t>
              </a: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kW </a:t>
              </a: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à 22kW principalement)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02B678-B6A6-441F-8F6A-8B51E4C09115}"/>
                </a:ext>
              </a:extLst>
            </p:cNvPr>
            <p:cNvSpPr/>
            <p:nvPr/>
          </p:nvSpPr>
          <p:spPr>
            <a:xfrm>
              <a:off x="381000" y="4334633"/>
              <a:ext cx="1066226" cy="738000"/>
            </a:xfrm>
            <a:prstGeom prst="rect">
              <a:avLst/>
            </a:prstGeom>
            <a:solidFill>
              <a:srgbClr val="EB9530"/>
            </a:solidFill>
            <a:ln w="12700" cap="flat" cmpd="sng" algn="ctr">
              <a:solidFill>
                <a:srgbClr val="EB95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4 à 8 </a:t>
              </a:r>
              <a:r>
                <a:rPr lang="fr-FR" sz="1050" b="1" kern="0" dirty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heures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68F521A-C96C-4584-8934-B31095C115F4}"/>
                </a:ext>
              </a:extLst>
            </p:cNvPr>
            <p:cNvSpPr/>
            <p:nvPr/>
          </p:nvSpPr>
          <p:spPr>
            <a:xfrm>
              <a:off x="5566045" y="4334633"/>
              <a:ext cx="2288371" cy="769441"/>
            </a:xfrm>
            <a:prstGeom prst="rect">
              <a:avLst/>
            </a:prstGeom>
            <a:noFill/>
            <a:ln w="12700" cap="flat" cmpd="sng" algn="ctr">
              <a:solidFill>
                <a:srgbClr val="EB9530"/>
              </a:solidFill>
              <a:prstDash val="solid"/>
              <a:miter lim="800000"/>
            </a:ln>
            <a:effectLst/>
          </p:spPr>
          <p:txBody>
            <a:bodyPr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Temps de recharge en voirie (bornes 22kW et 50kW principalement)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A6E07F-6F8A-42AA-9CD4-8383D51D308B}"/>
                </a:ext>
              </a:extLst>
            </p:cNvPr>
            <p:cNvSpPr/>
            <p:nvPr/>
          </p:nvSpPr>
          <p:spPr>
            <a:xfrm>
              <a:off x="4501615" y="4334633"/>
              <a:ext cx="1066226" cy="738000"/>
            </a:xfrm>
            <a:prstGeom prst="rect">
              <a:avLst/>
            </a:prstGeom>
            <a:solidFill>
              <a:srgbClr val="EB9530"/>
            </a:solidFill>
            <a:ln w="12700" cap="flat" cmpd="sng" algn="ctr">
              <a:solidFill>
                <a:srgbClr val="EB95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2 à 4 </a:t>
              </a:r>
              <a:r>
                <a:rPr lang="fr-FR" sz="1050" b="1" kern="0" dirty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heures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4FA50D9-795E-409F-AC7C-01649D52415F}"/>
                </a:ext>
              </a:extLst>
            </p:cNvPr>
            <p:cNvSpPr/>
            <p:nvPr/>
          </p:nvSpPr>
          <p:spPr>
            <a:xfrm>
              <a:off x="8968451" y="4334633"/>
              <a:ext cx="2842549" cy="769441"/>
            </a:xfrm>
            <a:prstGeom prst="rect">
              <a:avLst/>
            </a:prstGeom>
            <a:noFill/>
            <a:ln w="12700" cap="flat" cmpd="sng" algn="ctr">
              <a:solidFill>
                <a:srgbClr val="EB9530"/>
              </a:solidFill>
              <a:prstDash val="solid"/>
              <a:miter lim="800000"/>
            </a:ln>
            <a:effectLst/>
          </p:spPr>
          <p:txBody>
            <a:bodyPr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1 borne de recharge à moins de  150 mètres de tous 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les monégasques.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29B72D0-5B43-433A-8C57-CB43A1D45C1D}"/>
                </a:ext>
              </a:extLst>
            </p:cNvPr>
            <p:cNvSpPr/>
            <p:nvPr/>
          </p:nvSpPr>
          <p:spPr>
            <a:xfrm>
              <a:off x="8102600" y="4334633"/>
              <a:ext cx="869656" cy="738000"/>
            </a:xfrm>
            <a:prstGeom prst="rect">
              <a:avLst/>
            </a:prstGeom>
            <a:solidFill>
              <a:srgbClr val="EB9530"/>
            </a:solidFill>
            <a:ln w="12700" cap="flat" cmpd="sng" algn="ctr">
              <a:solidFill>
                <a:srgbClr val="EB95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150 </a:t>
              </a:r>
              <a:r>
                <a:rPr lang="fr-FR" sz="1050" b="1" kern="0" dirty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mètres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</p:grpSp>
      <p:grpSp>
        <p:nvGrpSpPr>
          <p:cNvPr id="50" name="Group 88">
            <a:extLst>
              <a:ext uri="{FF2B5EF4-FFF2-40B4-BE49-F238E27FC236}">
                <a16:creationId xmlns:a16="http://schemas.microsoft.com/office/drawing/2014/main" id="{2CFBB0FB-04F3-4D17-BF8C-49A1BD9A114F}"/>
              </a:ext>
            </a:extLst>
          </p:cNvPr>
          <p:cNvGrpSpPr/>
          <p:nvPr/>
        </p:nvGrpSpPr>
        <p:grpSpPr>
          <a:xfrm>
            <a:off x="285750" y="1580336"/>
            <a:ext cx="8572500" cy="1020435"/>
            <a:chOff x="381000" y="900615"/>
            <a:chExt cx="11430000" cy="136057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511E33-A043-4B6E-8C01-8DBED6A3F32A}"/>
                </a:ext>
              </a:extLst>
            </p:cNvPr>
            <p:cNvSpPr/>
            <p:nvPr/>
          </p:nvSpPr>
          <p:spPr>
            <a:xfrm>
              <a:off x="6334367" y="1491753"/>
              <a:ext cx="1786467" cy="769441"/>
            </a:xfrm>
            <a:prstGeom prst="rect">
              <a:avLst/>
            </a:prstGeom>
            <a:noFill/>
            <a:ln w="12700" cap="flat" cmpd="sng" algn="ctr">
              <a:solidFill>
                <a:srgbClr val="E2406A"/>
              </a:solidFill>
              <a:prstDash val="solid"/>
              <a:miter lim="800000"/>
            </a:ln>
            <a:effectLst/>
          </p:spPr>
          <p:txBody>
            <a:bodyPr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Demandes croissantes de prises dans les box</a:t>
              </a:r>
              <a:endParaRPr lang="fr-FR" sz="1050" kern="0" dirty="0">
                <a:solidFill>
                  <a:prstClr val="black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585451-E0E4-45C5-BF56-6DA181140030}"/>
                </a:ext>
              </a:extLst>
            </p:cNvPr>
            <p:cNvSpPr/>
            <p:nvPr/>
          </p:nvSpPr>
          <p:spPr>
            <a:xfrm>
              <a:off x="5039883" y="1491753"/>
              <a:ext cx="1294484" cy="737999"/>
            </a:xfrm>
            <a:prstGeom prst="rect">
              <a:avLst/>
            </a:prstGeom>
            <a:solidFill>
              <a:srgbClr val="E2406A"/>
            </a:solidFill>
            <a:ln w="12700" cap="flat" cmpd="sng" algn="ctr">
              <a:solidFill>
                <a:srgbClr val="E240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 smtClean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Recharge 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5D891FB-CAFB-4DAB-8A59-CF6DA5583B66}"/>
                </a:ext>
              </a:extLst>
            </p:cNvPr>
            <p:cNvSpPr/>
            <p:nvPr/>
          </p:nvSpPr>
          <p:spPr>
            <a:xfrm>
              <a:off x="1600200" y="1491753"/>
              <a:ext cx="3276000" cy="769441"/>
            </a:xfrm>
            <a:prstGeom prst="rect">
              <a:avLst/>
            </a:prstGeom>
            <a:noFill/>
            <a:ln w="12700" cap="flat" cmpd="sng" algn="ctr">
              <a:solidFill>
                <a:srgbClr val="E2406A"/>
              </a:solidFill>
              <a:prstDash val="solid"/>
              <a:miter lim="800000"/>
            </a:ln>
            <a:effectLst/>
          </p:spPr>
          <p:txBody>
            <a:bodyPr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Entre 2019 et 2020. Beaucoup de nouveaux modèles électriques en 2020…</a:t>
              </a:r>
              <a:endParaRPr lang="fr-FR" sz="1050" kern="0" dirty="0">
                <a:solidFill>
                  <a:prstClr val="black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E492828-2874-48E4-9DD8-4D4A8E44F913}"/>
                </a:ext>
              </a:extLst>
            </p:cNvPr>
            <p:cNvSpPr/>
            <p:nvPr/>
          </p:nvSpPr>
          <p:spPr>
            <a:xfrm>
              <a:off x="381000" y="1491753"/>
              <a:ext cx="1219200" cy="738000"/>
            </a:xfrm>
            <a:prstGeom prst="rect">
              <a:avLst/>
            </a:prstGeom>
            <a:solidFill>
              <a:srgbClr val="E2406A"/>
            </a:solidFill>
            <a:ln w="12700" cap="flat" cmpd="sng" algn="ctr">
              <a:solidFill>
                <a:srgbClr val="E240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2 fois </a:t>
              </a:r>
              <a:r>
                <a:rPr lang="fr-FR" sz="825" b="1" kern="0" dirty="0" smtClean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plus de subventions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80CCF95-1FBB-4F3D-A2C6-4E43792AA911}"/>
                </a:ext>
              </a:extLst>
            </p:cNvPr>
            <p:cNvSpPr/>
            <p:nvPr/>
          </p:nvSpPr>
          <p:spPr>
            <a:xfrm>
              <a:off x="9579000" y="1491753"/>
              <a:ext cx="2232000" cy="769441"/>
            </a:xfrm>
            <a:prstGeom prst="rect">
              <a:avLst/>
            </a:prstGeom>
            <a:noFill/>
            <a:ln w="12700" cap="flat" cmpd="sng" algn="ctr">
              <a:solidFill>
                <a:srgbClr val="E2406A"/>
              </a:solidFill>
              <a:prstDash val="solid"/>
              <a:miter lim="800000"/>
            </a:ln>
            <a:effectLst/>
          </p:spPr>
          <p:txBody>
            <a:bodyPr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Les nouveaux </a:t>
              </a:r>
              <a:r>
                <a:rPr lang="fr-FR" sz="1050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véhicules électriques </a:t>
              </a:r>
              <a:r>
                <a:rPr lang="fr-FR" sz="1050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sont plus puissants</a:t>
              </a:r>
              <a:endParaRPr lang="fr-FR" sz="1050" kern="0" dirty="0">
                <a:solidFill>
                  <a:prstClr val="black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E63DBE-B764-41F2-B5FD-F0BD0A29A34A}"/>
                </a:ext>
              </a:extLst>
            </p:cNvPr>
            <p:cNvSpPr/>
            <p:nvPr/>
          </p:nvSpPr>
          <p:spPr>
            <a:xfrm>
              <a:off x="8359800" y="1491753"/>
              <a:ext cx="1219200" cy="738000"/>
            </a:xfrm>
            <a:prstGeom prst="rect">
              <a:avLst/>
            </a:prstGeom>
            <a:solidFill>
              <a:srgbClr val="E2406A"/>
            </a:solidFill>
            <a:ln w="12700" cap="flat" cmpd="sng" algn="ctr">
              <a:solidFill>
                <a:srgbClr val="E240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b="1" kern="0" dirty="0" smtClean="0">
                  <a:solidFill>
                    <a:prstClr val="white"/>
                  </a:solidFill>
                  <a:latin typeface="Graphik"/>
                  <a:ea typeface="+mn-ea"/>
                  <a:cs typeface="+mn-cs"/>
                </a:rPr>
                <a:t>Bornes </a:t>
              </a:r>
              <a:endParaRPr lang="fr-FR" sz="1350" b="1" kern="0" dirty="0">
                <a:solidFill>
                  <a:prstClr val="white"/>
                </a:solidFill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A2A7158-0EFC-4D52-911C-899A97941723}"/>
                </a:ext>
              </a:extLst>
            </p:cNvPr>
            <p:cNvSpPr/>
            <p:nvPr/>
          </p:nvSpPr>
          <p:spPr>
            <a:xfrm>
              <a:off x="381000" y="900615"/>
              <a:ext cx="11430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1125" kern="0" dirty="0" smtClean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La part des véhicules écologiques est passée à 7% du parc en décembre 2020.  </a:t>
              </a: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/>
              </a:r>
              <a:b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</a:br>
              <a:r>
                <a:rPr lang="fr-FR" sz="1125" kern="0" dirty="0">
                  <a:solidFill>
                    <a:prstClr val="black"/>
                  </a:solidFill>
                  <a:latin typeface="Graphik"/>
                  <a:ea typeface="+mn-ea"/>
                  <a:cs typeface="+mn-cs"/>
                </a:rPr>
                <a:t>		</a:t>
              </a:r>
              <a:endParaRPr lang="fr-FR" sz="1125" dirty="0">
                <a:solidFill>
                  <a:prstClr val="black"/>
                </a:solidFill>
                <a:latin typeface="Graphi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0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024275"/>
            <a:ext cx="8614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Contexte de fort développement des véhicules électriques en Principauté, résultat du travail mené depuis des années, avec des véhicules de puissance </a:t>
            </a:r>
            <a:r>
              <a:rPr lang="fr-FR" sz="2000" dirty="0" smtClean="0"/>
              <a:t>croissante.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Consommations </a:t>
            </a:r>
            <a:r>
              <a:rPr lang="fr-FR" sz="2000" dirty="0"/>
              <a:t>effectives par borne dans le privé </a:t>
            </a:r>
            <a:r>
              <a:rPr lang="fr-FR" sz="2000" dirty="0" smtClean="0"/>
              <a:t>assez faibles* </a:t>
            </a:r>
            <a:r>
              <a:rPr lang="fr-FR" sz="2000" dirty="0"/>
              <a:t>compte tenu de l’utilisation de la voiture électrique à Monaco : de courtes distances, des batteries rarement totalement déchargées, de très nombreuses possibilités de </a:t>
            </a:r>
            <a:r>
              <a:rPr lang="fr-FR" sz="2000" dirty="0" smtClean="0"/>
              <a:t>« </a:t>
            </a:r>
            <a:r>
              <a:rPr lang="fr-FR" sz="2000" dirty="0" err="1" smtClean="0"/>
              <a:t>biberonage</a:t>
            </a:r>
            <a:r>
              <a:rPr lang="fr-FR" sz="2000" dirty="0" smtClean="0"/>
              <a:t> » </a:t>
            </a:r>
            <a:r>
              <a:rPr lang="fr-FR" sz="2000" dirty="0"/>
              <a:t>au cours de la journée dans les parkings publics ou les places de stationnement équipées en surface qui remportent un vif </a:t>
            </a:r>
            <a:r>
              <a:rPr lang="fr-FR" sz="2000" dirty="0" smtClean="0"/>
              <a:t>succès.</a:t>
            </a:r>
          </a:p>
          <a:p>
            <a:r>
              <a:rPr lang="fr-FR" sz="2000" dirty="0" smtClean="0"/>
              <a:t>	</a:t>
            </a:r>
            <a:r>
              <a:rPr lang="fr-FR" sz="1400" dirty="0" smtClean="0"/>
              <a:t>* </a:t>
            </a:r>
            <a:r>
              <a:rPr lang="fr-FR" sz="1400" dirty="0"/>
              <a:t>à nuancer pour les pendulaires.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Dès </a:t>
            </a:r>
            <a:r>
              <a:rPr lang="fr-FR" sz="2000" dirty="0"/>
              <a:t>Avril 2019: priorité donnée aux stations-services de plusieurs bornes dans les parkings publics (Grimaldi F, </a:t>
            </a:r>
            <a:r>
              <a:rPr lang="fr-FR" sz="2000" dirty="0" smtClean="0"/>
              <a:t>Casino) </a:t>
            </a:r>
            <a:r>
              <a:rPr lang="fr-FR" sz="2000" dirty="0"/>
              <a:t>et Domaines (Jacarandas, Bougainvilliers) afin d’apporter une réponse qualitative au plus grand nombre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1187624" y="404664"/>
            <a:ext cx="7200800" cy="432048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endParaRPr lang="fr-FR" sz="1400" b="1" cap="all" dirty="0">
              <a:latin typeface="Graphik"/>
              <a:ea typeface="+mj-ea"/>
              <a:cs typeface="+mj-cs"/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1259632" y="895659"/>
            <a:ext cx="7200800" cy="432048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endParaRPr lang="fr-FR" sz="1400" b="1" cap="all" dirty="0">
              <a:latin typeface="Graphik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cap="all" dirty="0">
                <a:solidFill>
                  <a:schemeClr val="bg1"/>
                </a:solidFill>
                <a:latin typeface="Graphik"/>
              </a:rPr>
              <a:t>Dans le contexte monégasque</a:t>
            </a:r>
          </a:p>
        </p:txBody>
      </p:sp>
    </p:spTree>
    <p:extLst>
      <p:ext uri="{BB962C8B-B14F-4D97-AF65-F5344CB8AC3E}">
        <p14:creationId xmlns:p14="http://schemas.microsoft.com/office/powerpoint/2010/main" val="17805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5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1550" y="692696"/>
            <a:ext cx="8100900" cy="671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008000"/>
                </a:solidFill>
              </a:rPr>
              <a:t>Mesures Plan de relance</a:t>
            </a:r>
          </a:p>
          <a:p>
            <a:pPr algn="ctr"/>
            <a:endParaRPr lang="fr-FR" altLang="fr-FR" sz="3240" b="1" dirty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520" b="1" dirty="0" smtClean="0">
                <a:solidFill>
                  <a:srgbClr val="4C8B41"/>
                </a:solidFill>
                <a:sym typeface="Raleway Light" charset="0"/>
              </a:rPr>
              <a:t>MTE / DPUM</a:t>
            </a:r>
          </a:p>
          <a:p>
            <a:pPr algn="ctr"/>
            <a:endParaRPr lang="fr-FR" altLang="fr-FR" sz="2520" b="1" dirty="0">
              <a:solidFill>
                <a:srgbClr val="4C8B41"/>
              </a:solidFill>
              <a:sym typeface="Raleway Light" charset="0"/>
            </a:endParaRPr>
          </a:p>
          <a:p>
            <a:endParaRPr lang="fr-FR" sz="2800" dirty="0"/>
          </a:p>
          <a:p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</a:t>
            </a:r>
            <a:r>
              <a:rPr lang="fr-FR" sz="2000" dirty="0" smtClean="0">
                <a:hlinkClick r:id="rId3"/>
              </a:rPr>
              <a:t>service-public-entreprises.gouv.mc/Covid-19/Relance-economique/Fonds-Vert/Demander-la-subvention-pour-la-renovation-des-fenetres</a:t>
            </a:r>
            <a:endParaRPr lang="fr-FR" sz="2000" dirty="0" smtClean="0"/>
          </a:p>
          <a:p>
            <a:r>
              <a:rPr lang="fr-FR" sz="2000" dirty="0">
                <a:hlinkClick r:id="rId4"/>
              </a:rPr>
              <a:t>https://service-public-entreprises.gouv.mc/Covid-19/Relance-economique/Fonds-Blanc</a:t>
            </a:r>
            <a:endParaRPr lang="fr-FR" sz="2000" dirty="0"/>
          </a:p>
          <a:p>
            <a:endParaRPr lang="fr-FR" sz="2800" dirty="0"/>
          </a:p>
          <a:p>
            <a:endParaRPr lang="fr-FR" sz="2800" dirty="0"/>
          </a:p>
          <a:p>
            <a:pPr algn="ctr"/>
            <a:endParaRPr lang="fr-FR" altLang="fr-FR" sz="2520" b="1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3240" b="1" dirty="0" smtClean="0">
                <a:solidFill>
                  <a:srgbClr val="4C8B41"/>
                </a:solidFill>
                <a:sym typeface="Raleway Light" charset="0"/>
              </a:rPr>
              <a:t> </a:t>
            </a:r>
            <a:endParaRPr lang="fr-FR" altLang="fr-FR" sz="3240" b="1" dirty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pic>
        <p:nvPicPr>
          <p:cNvPr id="118788" name="Picture 4" descr="Résultat de recherche d'images pour &quot;Direction de l'Aménagement Urbain Monaco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16778"/>
            <a:ext cx="24479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342-4F47-4C25-9D70-A2F87A76F0B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9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024275"/>
            <a:ext cx="8614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cs typeface="Calibri" panose="020F0502020204030204" pitchFamily="34" charset="0"/>
              </a:rPr>
              <a:t>18 sept 2020 : lancement de Monaco 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Calibri" panose="020F0502020204030204" pitchFamily="34" charset="0"/>
              </a:rPr>
              <a:t>Remplacement </a:t>
            </a:r>
            <a:r>
              <a:rPr lang="fr-FR" sz="2000" dirty="0">
                <a:cs typeface="Calibri" panose="020F0502020204030204" pitchFamily="34" charset="0"/>
              </a:rPr>
              <a:t>progressif des prises en libre-service par des stations-service </a:t>
            </a:r>
            <a:r>
              <a:rPr lang="fr-FR" sz="2000" dirty="0" smtClean="0">
                <a:cs typeface="Calibri" panose="020F0502020204030204" pitchFamily="34" charset="0"/>
              </a:rPr>
              <a:t>électriques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Calibri" panose="020F0502020204030204" pitchFamily="34" charset="0"/>
              </a:rPr>
              <a:t>Les </a:t>
            </a:r>
            <a:r>
              <a:rPr lang="fr-FR" sz="2000" dirty="0">
                <a:cs typeface="Calibri" panose="020F0502020204030204" pitchFamily="34" charset="0"/>
              </a:rPr>
              <a:t>parkings du Casino, du Grimaldi Forum et du </a:t>
            </a:r>
            <a:r>
              <a:rPr lang="fr-FR" sz="2000" dirty="0" smtClean="0">
                <a:cs typeface="Calibri" panose="020F0502020204030204" pitchFamily="34" charset="0"/>
              </a:rPr>
              <a:t>Portier, </a:t>
            </a:r>
            <a:r>
              <a:rPr lang="fr-FR" sz="2000" dirty="0">
                <a:cs typeface="Calibri" panose="020F0502020204030204" pitchFamily="34" charset="0"/>
              </a:rPr>
              <a:t>du Centre Commercial de </a:t>
            </a:r>
            <a:r>
              <a:rPr lang="fr-FR" sz="2000" dirty="0" smtClean="0">
                <a:cs typeface="Calibri" panose="020F0502020204030204" pitchFamily="34" charset="0"/>
              </a:rPr>
              <a:t>Fontvieille, Saint-Laurent et du Quai Antoine 1er sont </a:t>
            </a:r>
            <a:r>
              <a:rPr lang="fr-FR" sz="2000" dirty="0">
                <a:cs typeface="Calibri" panose="020F0502020204030204" pitchFamily="34" charset="0"/>
              </a:rPr>
              <a:t>déjà </a:t>
            </a:r>
            <a:r>
              <a:rPr lang="fr-FR" sz="2000" dirty="0" smtClean="0">
                <a:cs typeface="Calibri" panose="020F0502020204030204" pitchFamily="34" charset="0"/>
              </a:rPr>
              <a:t>équipés.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Calibri" panose="020F0502020204030204" pitchFamily="34" charset="0"/>
              </a:rPr>
              <a:t>Au </a:t>
            </a:r>
            <a:r>
              <a:rPr lang="fr-FR" sz="2000" dirty="0">
                <a:cs typeface="Calibri" panose="020F0502020204030204" pitchFamily="34" charset="0"/>
              </a:rPr>
              <a:t>total, </a:t>
            </a:r>
            <a:r>
              <a:rPr lang="fr-FR" sz="2000" dirty="0" smtClean="0">
                <a:cs typeface="Calibri" panose="020F0502020204030204" pitchFamily="34" charset="0"/>
              </a:rPr>
              <a:t>91 </a:t>
            </a:r>
            <a:r>
              <a:rPr lang="fr-FR" sz="2000" dirty="0">
                <a:cs typeface="Calibri" panose="020F0502020204030204" pitchFamily="34" charset="0"/>
              </a:rPr>
              <a:t>bornes de charge rapide </a:t>
            </a:r>
            <a:r>
              <a:rPr lang="fr-FR" sz="2000" dirty="0" smtClean="0">
                <a:cs typeface="Calibri" panose="020F0502020204030204" pitchFamily="34" charset="0"/>
              </a:rPr>
              <a:t>sont installées </a:t>
            </a:r>
            <a:r>
              <a:rPr lang="fr-FR" sz="2000" dirty="0">
                <a:cs typeface="Calibri" panose="020F0502020204030204" pitchFamily="34" charset="0"/>
              </a:rPr>
              <a:t>ou en cours d’installation (71 bornes 7kva et 20 bornes 22 </a:t>
            </a:r>
            <a:r>
              <a:rPr lang="fr-FR" sz="2000" dirty="0" err="1">
                <a:cs typeface="Calibri" panose="020F0502020204030204" pitchFamily="34" charset="0"/>
              </a:rPr>
              <a:t>kva</a:t>
            </a:r>
            <a:r>
              <a:rPr lang="fr-FR" sz="2000" dirty="0" smtClean="0">
                <a:cs typeface="Calibri" panose="020F0502020204030204" pitchFamily="34" charset="0"/>
              </a:rPr>
              <a:t>) dans les parkings publics.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Calibri" panose="020F0502020204030204" pitchFamily="34" charset="0"/>
              </a:rPr>
              <a:t>11 bornes publiques en voirie fin 2019 et 56 fin 2022.</a:t>
            </a:r>
            <a:endParaRPr lang="fr-FR" sz="20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1187624" y="404664"/>
            <a:ext cx="7200800" cy="432048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endParaRPr lang="fr-FR" sz="1400" b="1" cap="all" dirty="0">
              <a:latin typeface="Graphik"/>
              <a:ea typeface="+mj-ea"/>
              <a:cs typeface="+mj-cs"/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1259632" y="895659"/>
            <a:ext cx="7200800" cy="432048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endParaRPr lang="fr-FR" sz="1400" b="1" cap="all" dirty="0">
              <a:latin typeface="Graphik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cap="all" dirty="0" smtClean="0">
                <a:solidFill>
                  <a:schemeClr val="bg1"/>
                </a:solidFill>
                <a:latin typeface="Graphik"/>
              </a:rPr>
              <a:t>MONACO ON</a:t>
            </a:r>
            <a:endParaRPr lang="fr-FR" sz="2400" cap="all" dirty="0">
              <a:solidFill>
                <a:schemeClr val="bg1"/>
              </a:solidFill>
              <a:latin typeface="Graphik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06937"/>
            <a:ext cx="4992291" cy="23624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60662"/>
            <a:ext cx="1444663" cy="298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C0ACE9F-D3A5-458C-8640-1B0839D25E84}"/>
              </a:ext>
            </a:extLst>
          </p:cNvPr>
          <p:cNvGrpSpPr/>
          <p:nvPr/>
        </p:nvGrpSpPr>
        <p:grpSpPr>
          <a:xfrm>
            <a:off x="2516969" y="1355272"/>
            <a:ext cx="5233436" cy="4607379"/>
            <a:chOff x="3149600" y="876299"/>
            <a:chExt cx="6794502" cy="59817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1413B1-09F1-40B4-A069-344A5FB2C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1" y="970391"/>
              <a:ext cx="5206999" cy="5887609"/>
            </a:xfrm>
            <a:prstGeom prst="rect">
              <a:avLst/>
            </a:prstGeom>
          </p:spPr>
        </p:pic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D2ED620-1663-4A0C-B57F-94AFE4486BA4}"/>
                </a:ext>
              </a:extLst>
            </p:cNvPr>
            <p:cNvSpPr/>
            <p:nvPr/>
          </p:nvSpPr>
          <p:spPr>
            <a:xfrm rot="5400000">
              <a:off x="3213098" y="812801"/>
              <a:ext cx="4203704" cy="433069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 dirty="0">
                <a:solidFill>
                  <a:prstClr val="white"/>
                </a:solidFill>
                <a:latin typeface="Graphik"/>
              </a:endParaRPr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AD70C229-3F6F-4DD7-8A0F-4BD6D0CB0D8A}"/>
                </a:ext>
              </a:extLst>
            </p:cNvPr>
            <p:cNvSpPr/>
            <p:nvPr/>
          </p:nvSpPr>
          <p:spPr>
            <a:xfrm rot="16200000">
              <a:off x="5676901" y="2590798"/>
              <a:ext cx="4203704" cy="433069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 dirty="0">
                <a:solidFill>
                  <a:prstClr val="white"/>
                </a:solidFill>
                <a:latin typeface="Graphik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046D0-C719-4895-A873-AA03A4987B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F9AC08D-23A9-440E-BCB9-AA1E9877CC38}" type="slidenum">
              <a:rPr lang="fr-FR">
                <a:solidFill>
                  <a:prstClr val="white">
                    <a:lumMod val="65000"/>
                  </a:prstClr>
                </a:solidFill>
                <a:latin typeface="Graphik"/>
                <a:ea typeface="+mn-ea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51</a:t>
            </a:fld>
            <a:endParaRPr lang="fr-FR" dirty="0">
              <a:solidFill>
                <a:prstClr val="white">
                  <a:lumMod val="65000"/>
                </a:prstClr>
              </a:solidFill>
              <a:latin typeface="Graphik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A9192F-3F11-48C6-9068-90D71119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sz="2100" dirty="0"/>
          </a:p>
        </p:txBody>
      </p:sp>
      <p:sp>
        <p:nvSpPr>
          <p:cNvPr id="83" name="Footer Placeholder 1">
            <a:extLst>
              <a:ext uri="{FF2B5EF4-FFF2-40B4-BE49-F238E27FC236}">
                <a16:creationId xmlns:a16="http://schemas.microsoft.com/office/drawing/2014/main" id="{F1BEA394-FF5B-40FA-AF25-CD59E1EC35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85752" y="5746507"/>
            <a:ext cx="4286249" cy="154781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>
                  <a:lumMod val="65000"/>
                </a:prstClr>
              </a:solidFill>
              <a:latin typeface="Graphik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76B5CA-C8EE-4FA3-963B-A2189DDDE89A}"/>
              </a:ext>
            </a:extLst>
          </p:cNvPr>
          <p:cNvSpPr/>
          <p:nvPr/>
        </p:nvSpPr>
        <p:spPr>
          <a:xfrm>
            <a:off x="6957117" y="4115539"/>
            <a:ext cx="1836000" cy="812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9A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 dirty="0">
                <a:solidFill>
                  <a:prstClr val="black"/>
                </a:solidFill>
                <a:latin typeface="Graphik"/>
              </a:rPr>
              <a:t>Place du Palais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Monaco Ville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1 borne 3kW pour 1 emplacement Principauté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2 bornes 22kW EV Box pour 2 emplacements Principauté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5F2C16-48FA-46EB-9978-B324AB65C6A2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385605" y="4521628"/>
            <a:ext cx="2571512" cy="267956"/>
          </a:xfrm>
          <a:prstGeom prst="line">
            <a:avLst/>
          </a:prstGeom>
          <a:ln w="12700">
            <a:solidFill>
              <a:srgbClr val="F9A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E3D3DB5-ADAE-4451-97A2-2D90D39B4C79}"/>
              </a:ext>
            </a:extLst>
          </p:cNvPr>
          <p:cNvCxnSpPr>
            <a:cxnSpLocks/>
            <a:stCxn id="97" idx="1"/>
          </p:cNvCxnSpPr>
          <p:nvPr/>
        </p:nvCxnSpPr>
        <p:spPr>
          <a:xfrm flipH="1">
            <a:off x="4897638" y="2222745"/>
            <a:ext cx="2059479" cy="1256584"/>
          </a:xfrm>
          <a:prstGeom prst="line">
            <a:avLst/>
          </a:prstGeom>
          <a:ln w="12700">
            <a:solidFill>
              <a:srgbClr val="F9A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E28DCC6-74FE-49A7-9898-5345EB727FB4}"/>
              </a:ext>
            </a:extLst>
          </p:cNvPr>
          <p:cNvCxnSpPr>
            <a:cxnSpLocks/>
          </p:cNvCxnSpPr>
          <p:nvPr/>
        </p:nvCxnSpPr>
        <p:spPr>
          <a:xfrm>
            <a:off x="1912905" y="2064224"/>
            <a:ext cx="2472700" cy="1462569"/>
          </a:xfrm>
          <a:prstGeom prst="line">
            <a:avLst/>
          </a:prstGeom>
          <a:ln w="12700">
            <a:solidFill>
              <a:srgbClr val="F9A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0AF937C2-4B20-40C8-A6A2-9E1FE167A793}"/>
              </a:ext>
            </a:extLst>
          </p:cNvPr>
          <p:cNvSpPr/>
          <p:nvPr/>
        </p:nvSpPr>
        <p:spPr>
          <a:xfrm>
            <a:off x="6957117" y="1697299"/>
            <a:ext cx="1836000" cy="1050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9A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 dirty="0">
                <a:solidFill>
                  <a:prstClr val="black"/>
                </a:solidFill>
                <a:latin typeface="Graphik"/>
              </a:rPr>
              <a:t>Avenue de l’Hermitage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Monte Carlo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1 borne 3kW pour 1 emplacement Poste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2 bornes 22kW EV Box pour 4 emplacements dont 2 Postes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1 borne 50kW ABB pour 1 emplacement Poste/Hôtel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3E1F290-4D38-4582-8323-74CE7DEFF13C}"/>
              </a:ext>
            </a:extLst>
          </p:cNvPr>
          <p:cNvSpPr/>
          <p:nvPr/>
        </p:nvSpPr>
        <p:spPr>
          <a:xfrm>
            <a:off x="6957117" y="2972864"/>
            <a:ext cx="1836000" cy="9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9A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>
                <a:solidFill>
                  <a:prstClr val="black"/>
                </a:solidFill>
                <a:latin typeface="Graphik"/>
              </a:rPr>
              <a:t>Rue Henry Dunant, Square Beaumarchais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>
                <a:solidFill>
                  <a:prstClr val="black"/>
                </a:solidFill>
                <a:latin typeface="Graphik"/>
              </a:rPr>
              <a:t>Monte Carlo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1 borne 22kW EV Box pour 1 emplacement taxi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1 borne 50kW ABB pour 1 emplacement taxi</a:t>
            </a:r>
            <a:endParaRPr lang="fr-FR" sz="788" dirty="0">
              <a:solidFill>
                <a:prstClr val="black"/>
              </a:solidFill>
              <a:latin typeface="Graphik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E94502E-8CCC-48A6-B53F-8F470E63802B}"/>
              </a:ext>
            </a:extLst>
          </p:cNvPr>
          <p:cNvCxnSpPr>
            <a:cxnSpLocks/>
            <a:stCxn id="110" idx="1"/>
          </p:cNvCxnSpPr>
          <p:nvPr/>
        </p:nvCxnSpPr>
        <p:spPr>
          <a:xfrm flipH="1">
            <a:off x="4868541" y="3431864"/>
            <a:ext cx="2088577" cy="155141"/>
          </a:xfrm>
          <a:prstGeom prst="line">
            <a:avLst/>
          </a:prstGeom>
          <a:ln w="12700">
            <a:solidFill>
              <a:srgbClr val="F9A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4411B96-40B0-4ADC-85AC-DB26A21D64D2}"/>
              </a:ext>
            </a:extLst>
          </p:cNvPr>
          <p:cNvSpPr/>
          <p:nvPr/>
        </p:nvSpPr>
        <p:spPr>
          <a:xfrm>
            <a:off x="350883" y="4611406"/>
            <a:ext cx="1836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9A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>
                <a:solidFill>
                  <a:prstClr val="black"/>
                </a:solidFill>
                <a:latin typeface="Graphik"/>
              </a:rPr>
              <a:t>Rue de l’industrie, parvis du stade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>
                <a:solidFill>
                  <a:prstClr val="black"/>
                </a:solidFill>
                <a:latin typeface="Graphik"/>
              </a:rPr>
              <a:t>Fontvieille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2 bornes 50kW EV Box pour 2 emplacements taxis</a:t>
            </a:r>
            <a:endParaRPr lang="fr-FR" sz="788" dirty="0">
              <a:solidFill>
                <a:prstClr val="black"/>
              </a:solidFill>
              <a:latin typeface="Graphik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0907829-599D-43C6-94BE-5FDA7F15D8F1}"/>
              </a:ext>
            </a:extLst>
          </p:cNvPr>
          <p:cNvSpPr/>
          <p:nvPr/>
        </p:nvSpPr>
        <p:spPr>
          <a:xfrm>
            <a:off x="350883" y="5152391"/>
            <a:ext cx="1836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>
                <a:solidFill>
                  <a:prstClr val="black"/>
                </a:solidFill>
                <a:latin typeface="Graphik"/>
              </a:rPr>
              <a:t>Rue de l’industrie, parvis du stade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>
                <a:solidFill>
                  <a:prstClr val="black"/>
                </a:solidFill>
                <a:latin typeface="Graphik"/>
              </a:rPr>
              <a:t>Fontvieille 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1 borne 50kW ABB pour 2 emplacements</a:t>
            </a:r>
            <a:endParaRPr lang="fr-FR" sz="788" dirty="0">
              <a:solidFill>
                <a:prstClr val="black"/>
              </a:solidFill>
              <a:latin typeface="Graphik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766D25D-458E-4C64-955D-B6C09AF6D919}"/>
              </a:ext>
            </a:extLst>
          </p:cNvPr>
          <p:cNvCxnSpPr>
            <a:cxnSpLocks/>
            <a:stCxn id="133" idx="3"/>
          </p:cNvCxnSpPr>
          <p:nvPr/>
        </p:nvCxnSpPr>
        <p:spPr>
          <a:xfrm>
            <a:off x="2186883" y="4881406"/>
            <a:ext cx="1226062" cy="357487"/>
          </a:xfrm>
          <a:prstGeom prst="line">
            <a:avLst/>
          </a:prstGeom>
          <a:ln w="12700">
            <a:solidFill>
              <a:srgbClr val="F9A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A4289AD-626E-49B2-B2C1-F9C9BDD0E161}"/>
              </a:ext>
            </a:extLst>
          </p:cNvPr>
          <p:cNvSpPr/>
          <p:nvPr/>
        </p:nvSpPr>
        <p:spPr>
          <a:xfrm>
            <a:off x="350883" y="3368712"/>
            <a:ext cx="1836000" cy="1060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>
                <a:solidFill>
                  <a:prstClr val="black"/>
                </a:solidFill>
                <a:latin typeface="Graphik"/>
              </a:rPr>
              <a:t>Rue Louis Notari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>
                <a:solidFill>
                  <a:prstClr val="black"/>
                </a:solidFill>
                <a:latin typeface="Graphik"/>
              </a:rPr>
              <a:t>La Condamine 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2 bornes 3kW EV Box pour 4 emplacements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1 borne 22kW EV Box pour 2 emplacements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2 bornes 50kW ABB pour 4 emplacements</a:t>
            </a:r>
            <a:endParaRPr lang="fr-FR" sz="788" dirty="0">
              <a:solidFill>
                <a:prstClr val="black"/>
              </a:solidFill>
              <a:latin typeface="Graphik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0152131-03AA-4341-A37F-AFAA753B093D}"/>
              </a:ext>
            </a:extLst>
          </p:cNvPr>
          <p:cNvSpPr/>
          <p:nvPr/>
        </p:nvSpPr>
        <p:spPr>
          <a:xfrm>
            <a:off x="350883" y="2419330"/>
            <a:ext cx="1836000" cy="767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>
                <a:solidFill>
                  <a:prstClr val="black"/>
                </a:solidFill>
                <a:latin typeface="Graphik"/>
              </a:rPr>
              <a:t>Rue Grimaldi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>
                <a:solidFill>
                  <a:prstClr val="black"/>
                </a:solidFill>
                <a:latin typeface="Graphik"/>
              </a:rPr>
              <a:t>La Condamine 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1 borne 3kW EV Box pour 1 emplacement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1 borne 50kW ABB pour 2 emplacements</a:t>
            </a:r>
            <a:endParaRPr lang="fr-FR" sz="788" dirty="0">
              <a:solidFill>
                <a:prstClr val="black"/>
              </a:solidFill>
              <a:latin typeface="Graphik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2C49ACC-4B3E-4200-AED9-B5D3A12A295F}"/>
              </a:ext>
            </a:extLst>
          </p:cNvPr>
          <p:cNvSpPr/>
          <p:nvPr/>
        </p:nvSpPr>
        <p:spPr>
          <a:xfrm>
            <a:off x="6957117" y="5152391"/>
            <a:ext cx="1836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>
                <a:solidFill>
                  <a:prstClr val="black"/>
                </a:solidFill>
                <a:latin typeface="Graphik"/>
              </a:rPr>
              <a:t>Quai JC Rey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>
                <a:solidFill>
                  <a:prstClr val="black"/>
                </a:solidFill>
                <a:latin typeface="Graphik"/>
              </a:rPr>
              <a:t>Fontvieille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2 bornes 50kW EV Box pour 2 emplacements</a:t>
            </a:r>
            <a:endParaRPr lang="fr-FR" sz="788" dirty="0">
              <a:solidFill>
                <a:prstClr val="black"/>
              </a:solidFill>
              <a:latin typeface="Graphik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5F3215F-AF6C-49D4-8E12-2332F66DCA06}"/>
              </a:ext>
            </a:extLst>
          </p:cNvPr>
          <p:cNvCxnSpPr>
            <a:cxnSpLocks/>
            <a:endCxn id="138" idx="3"/>
          </p:cNvCxnSpPr>
          <p:nvPr/>
        </p:nvCxnSpPr>
        <p:spPr>
          <a:xfrm flipH="1" flipV="1">
            <a:off x="2186883" y="3899043"/>
            <a:ext cx="1997937" cy="324074"/>
          </a:xfrm>
          <a:prstGeom prst="line">
            <a:avLst/>
          </a:prstGeom>
          <a:ln w="12700">
            <a:solidFill>
              <a:srgbClr val="E65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18AB516-6AB6-42D3-BB11-745EE2078140}"/>
              </a:ext>
            </a:extLst>
          </p:cNvPr>
          <p:cNvCxnSpPr>
            <a:cxnSpLocks/>
            <a:endCxn id="134" idx="3"/>
          </p:cNvCxnSpPr>
          <p:nvPr/>
        </p:nvCxnSpPr>
        <p:spPr>
          <a:xfrm flipH="1">
            <a:off x="2186884" y="5300255"/>
            <a:ext cx="1274774" cy="122136"/>
          </a:xfrm>
          <a:prstGeom prst="line">
            <a:avLst/>
          </a:prstGeom>
          <a:ln w="12700">
            <a:solidFill>
              <a:srgbClr val="E65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DACCC45-CB49-42CD-B771-F3FDB4A3402B}"/>
              </a:ext>
            </a:extLst>
          </p:cNvPr>
          <p:cNvCxnSpPr>
            <a:cxnSpLocks/>
            <a:endCxn id="139" idx="3"/>
          </p:cNvCxnSpPr>
          <p:nvPr/>
        </p:nvCxnSpPr>
        <p:spPr>
          <a:xfrm flipH="1" flipV="1">
            <a:off x="2186883" y="2803006"/>
            <a:ext cx="2058425" cy="1041922"/>
          </a:xfrm>
          <a:prstGeom prst="line">
            <a:avLst/>
          </a:prstGeom>
          <a:ln w="12700">
            <a:solidFill>
              <a:srgbClr val="E65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8D028C-6A54-4E75-ABDE-38197CDED21D}"/>
              </a:ext>
            </a:extLst>
          </p:cNvPr>
          <p:cNvSpPr/>
          <p:nvPr/>
        </p:nvSpPr>
        <p:spPr>
          <a:xfrm>
            <a:off x="350883" y="1697299"/>
            <a:ext cx="1836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9A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 dirty="0">
                <a:solidFill>
                  <a:prstClr val="black"/>
                </a:solidFill>
                <a:latin typeface="Graphik"/>
              </a:rPr>
              <a:t>Fondation Albert II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Monte Carlo 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prstClr val="black"/>
                </a:solidFill>
                <a:latin typeface="Graphik"/>
              </a:rPr>
              <a:t>1 borne 22kW EV Box pour 1 emplacement Principauté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59ED610-F7A8-4BCD-9931-B76F845864D6}"/>
              </a:ext>
            </a:extLst>
          </p:cNvPr>
          <p:cNvCxnSpPr>
            <a:cxnSpLocks/>
          </p:cNvCxnSpPr>
          <p:nvPr/>
        </p:nvCxnSpPr>
        <p:spPr>
          <a:xfrm flipH="1" flipV="1">
            <a:off x="4039218" y="2121567"/>
            <a:ext cx="1159136" cy="298135"/>
          </a:xfrm>
          <a:prstGeom prst="line">
            <a:avLst/>
          </a:prstGeom>
          <a:ln w="12700">
            <a:solidFill>
              <a:srgbClr val="E65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EDBEE2C-31C7-4575-91C5-81CD647872A2}"/>
              </a:ext>
            </a:extLst>
          </p:cNvPr>
          <p:cNvSpPr/>
          <p:nvPr/>
        </p:nvSpPr>
        <p:spPr>
          <a:xfrm>
            <a:off x="2639901" y="1697299"/>
            <a:ext cx="1836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b="1">
                <a:solidFill>
                  <a:prstClr val="black"/>
                </a:solidFill>
                <a:latin typeface="Graphik"/>
              </a:rPr>
              <a:t>Place des Moulins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>
                <a:solidFill>
                  <a:prstClr val="black"/>
                </a:solidFill>
                <a:latin typeface="Graphik"/>
              </a:rPr>
              <a:t>Monte Carlo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788">
                <a:solidFill>
                  <a:prstClr val="black"/>
                </a:solidFill>
                <a:latin typeface="Graphik"/>
              </a:rPr>
              <a:t>1 borne 50kW ABB pour 1 emplacement</a:t>
            </a:r>
            <a:endParaRPr lang="fr-FR" sz="788" dirty="0">
              <a:solidFill>
                <a:prstClr val="black"/>
              </a:solidFill>
              <a:latin typeface="Graphik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7CFC3A2-C375-4A47-B313-FD5136B7E24A}"/>
              </a:ext>
            </a:extLst>
          </p:cNvPr>
          <p:cNvGrpSpPr>
            <a:grpSpLocks noChangeAspect="1"/>
          </p:cNvGrpSpPr>
          <p:nvPr/>
        </p:nvGrpSpPr>
        <p:grpSpPr>
          <a:xfrm>
            <a:off x="4965189" y="5497021"/>
            <a:ext cx="1350000" cy="441500"/>
            <a:chOff x="6620252" y="6164585"/>
            <a:chExt cx="2029662" cy="663773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67C51B8A-D1A6-4039-B5EC-9B85D600E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3972" y="6164585"/>
              <a:ext cx="252945" cy="323621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01D2AAC0-12F6-42BF-AA34-530ACBE9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0252" y="6493578"/>
              <a:ext cx="260384" cy="334780"/>
            </a:xfrm>
            <a:prstGeom prst="rect">
              <a:avLst/>
            </a:prstGeom>
          </p:spPr>
        </p:pic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DCA4173-880A-4B3B-B4D1-7294AD2044D8}"/>
                </a:ext>
              </a:extLst>
            </p:cNvPr>
            <p:cNvSpPr/>
            <p:nvPr/>
          </p:nvSpPr>
          <p:spPr>
            <a:xfrm>
              <a:off x="6849915" y="6178732"/>
              <a:ext cx="1479881" cy="269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50" b="1">
                  <a:solidFill>
                    <a:prstClr val="black"/>
                  </a:solidFill>
                  <a:latin typeface="Graphik"/>
                </a:rPr>
                <a:t>Bornes Publiques</a:t>
              </a:r>
              <a:endParaRPr lang="fr-FR" sz="750" b="1" dirty="0">
                <a:solidFill>
                  <a:prstClr val="black"/>
                </a:solidFill>
                <a:latin typeface="Graphik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35EA6A3-79FE-4E32-9A22-C2B36FBECE66}"/>
                </a:ext>
              </a:extLst>
            </p:cNvPr>
            <p:cNvSpPr/>
            <p:nvPr/>
          </p:nvSpPr>
          <p:spPr>
            <a:xfrm>
              <a:off x="6849914" y="6518719"/>
              <a:ext cx="1800000" cy="269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50" b="1">
                  <a:solidFill>
                    <a:prstClr val="black"/>
                  </a:solidFill>
                  <a:latin typeface="Graphik"/>
                </a:rPr>
                <a:t>Bornes Non-Publiques</a:t>
              </a:r>
              <a:endParaRPr lang="fr-FR" sz="750" b="1" dirty="0">
                <a:solidFill>
                  <a:prstClr val="black"/>
                </a:solidFill>
                <a:latin typeface="Graphik"/>
              </a:endParaRPr>
            </a:p>
          </p:txBody>
        </p: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980134F-F880-4681-BF3F-ACFAC8A72CE6}"/>
              </a:ext>
            </a:extLst>
          </p:cNvPr>
          <p:cNvCxnSpPr>
            <a:cxnSpLocks/>
            <a:stCxn id="141" idx="1"/>
          </p:cNvCxnSpPr>
          <p:nvPr/>
        </p:nvCxnSpPr>
        <p:spPr>
          <a:xfrm flipH="1" flipV="1">
            <a:off x="4184820" y="5195672"/>
            <a:ext cx="2772297" cy="226719"/>
          </a:xfrm>
          <a:prstGeom prst="line">
            <a:avLst/>
          </a:prstGeom>
          <a:ln w="12700">
            <a:solidFill>
              <a:srgbClr val="E65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cap="all" dirty="0" smtClean="0">
                <a:solidFill>
                  <a:schemeClr val="bg1"/>
                </a:solidFill>
                <a:latin typeface="Graphik"/>
              </a:rPr>
              <a:t>Bornes EXISTANTES en voirie</a:t>
            </a:r>
            <a:endParaRPr lang="fr-FR" sz="2400" cap="all" dirty="0">
              <a:solidFill>
                <a:schemeClr val="bg1"/>
              </a:solidFill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493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solidFill>
                  <a:prstClr val="white"/>
                </a:solidFill>
              </a:rPr>
              <a:t>ACCOMPAGNER LE </a:t>
            </a:r>
            <a:r>
              <a:rPr lang="fr-FR" sz="2400" dirty="0" smtClean="0">
                <a:solidFill>
                  <a:prstClr val="white"/>
                </a:solidFill>
              </a:rPr>
              <a:t>DEVELOPPEMENT DANS LE PRIVE 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052736"/>
            <a:ext cx="821055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Développer </a:t>
            </a:r>
            <a:r>
              <a:rPr lang="fr-FR" sz="2400" dirty="0"/>
              <a:t>les </a:t>
            </a:r>
            <a:r>
              <a:rPr lang="fr-FR" sz="2400" b="1" dirty="0"/>
              <a:t>bornes de recharge </a:t>
            </a:r>
            <a:r>
              <a:rPr lang="fr-FR" sz="2400" b="1" dirty="0" smtClean="0"/>
              <a:t>dans les parkings privés </a:t>
            </a:r>
            <a:r>
              <a:rPr lang="fr-FR" sz="2400" dirty="0" smtClean="0"/>
              <a:t>: </a:t>
            </a:r>
            <a:endParaRPr lang="fr-F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Installer des </a:t>
            </a:r>
            <a:r>
              <a:rPr lang="fr-FR" sz="2000" b="1" dirty="0" smtClean="0"/>
              <a:t>bornes intelligentes </a:t>
            </a:r>
            <a:r>
              <a:rPr lang="fr-FR" sz="2000" dirty="0" smtClean="0"/>
              <a:t>qui </a:t>
            </a:r>
            <a:r>
              <a:rPr lang="fr-FR" sz="2000" dirty="0"/>
              <a:t>optimisent la charge de chaque véhicule en fonction de la </a:t>
            </a:r>
            <a:r>
              <a:rPr lang="fr-FR" sz="2000" dirty="0" smtClean="0"/>
              <a:t>puissance </a:t>
            </a:r>
            <a:r>
              <a:rPr lang="fr-FR" sz="2000" dirty="0"/>
              <a:t>électrique disponible sur le réseau interne de </a:t>
            </a:r>
            <a:r>
              <a:rPr lang="fr-FR" sz="2000" dirty="0" smtClean="0"/>
              <a:t>l’immeuble (évite des frais de redimensionnement du réseau électrique du bâtiment, prépare l’avenir)</a:t>
            </a:r>
            <a:endParaRPr lang="fr-FR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Privilégier </a:t>
            </a:r>
            <a:r>
              <a:rPr lang="fr-FR" sz="2000" b="1" dirty="0" smtClean="0"/>
              <a:t>une solution collective </a:t>
            </a:r>
            <a:r>
              <a:rPr lang="fr-FR" sz="2000" dirty="0" smtClean="0"/>
              <a:t>et </a:t>
            </a:r>
            <a:r>
              <a:rPr lang="fr-FR" sz="2000" b="1" dirty="0" smtClean="0"/>
              <a:t>l’équipement des places visiteurs </a:t>
            </a:r>
            <a:r>
              <a:rPr lang="fr-FR" sz="2000" dirty="0" smtClean="0"/>
              <a:t>si elles existent: généralement dans les premiers étages de sous-sol, elles sont plus faciles à équiper (au regard de la sécurité incendie) et peuvent devenir des zones de libre-service</a:t>
            </a:r>
            <a:endParaRPr lang="fr-FR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5" name="Flèche droite 4"/>
          <p:cNvSpPr/>
          <p:nvPr/>
        </p:nvSpPr>
        <p:spPr>
          <a:xfrm rot="5400000">
            <a:off x="4355157" y="4797445"/>
            <a:ext cx="577702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5229200"/>
            <a:ext cx="80648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/>
            <a:r>
              <a:rPr lang="fr-FR" sz="2800" b="1" dirty="0" smtClean="0"/>
              <a:t>Les bornes intelligentes sont plus sûres et permettent de piloter la charge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667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Procédure pour installer une borne</a:t>
            </a:r>
            <a:endParaRPr lang="fr-FR" sz="2400" cap="all" dirty="0">
              <a:solidFill>
                <a:prstClr val="white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898" y="1299308"/>
            <a:ext cx="82105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000" dirty="0" smtClean="0"/>
              <a:t>Il </a:t>
            </a:r>
            <a:r>
              <a:rPr lang="fr-FR" sz="2000" dirty="0"/>
              <a:t>est rappelé </a:t>
            </a:r>
            <a:r>
              <a:rPr lang="fr-FR" sz="2000" b="1" dirty="0"/>
              <a:t>que l’installation de bornes de recharge dans les parkings privés </a:t>
            </a:r>
            <a:r>
              <a:rPr lang="fr-FR" sz="2000" dirty="0"/>
              <a:t>requiert l’envoi préalable d’une </a:t>
            </a:r>
            <a:r>
              <a:rPr lang="fr-FR" sz="2000" b="1" dirty="0" smtClean="0"/>
              <a:t>demande d’autorisation </a:t>
            </a:r>
            <a:r>
              <a:rPr lang="fr-FR" sz="2000" dirty="0" smtClean="0"/>
              <a:t>à </a:t>
            </a:r>
            <a:r>
              <a:rPr lang="fr-FR" sz="2000" dirty="0"/>
              <a:t>la </a:t>
            </a:r>
            <a:r>
              <a:rPr lang="fr-FR" sz="2000" dirty="0" smtClean="0"/>
              <a:t>DPUM incluant </a:t>
            </a:r>
            <a:r>
              <a:rPr lang="fr-FR" sz="2000" dirty="0"/>
              <a:t>un plan du parking localisant le lieu des travaux projetés et les coupures électriques du parking. </a:t>
            </a:r>
            <a:endParaRPr lang="fr-FR" sz="20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000" dirty="0" smtClean="0"/>
              <a:t>Il est déconseillé d’installer des prises de recharge, non adaptées (et risquées pour les charges longues)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000" dirty="0" smtClean="0"/>
              <a:t>Par </a:t>
            </a:r>
            <a:r>
              <a:rPr lang="fr-FR" sz="2000" dirty="0"/>
              <a:t>ailleurs, et ce, pour chaque demande, une sous-commission de la Commission Technique d’Hygiène, de Sécurité et de Protection de l’Environnement procédera à la visite des emplacements de parkings où les travaux sont projetés avant la délivrance de l’autorisation. </a:t>
            </a:r>
            <a:endParaRPr lang="fr-FR" sz="20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000" dirty="0" smtClean="0"/>
              <a:t>Aucune subvention n’est prévue par le Gouvernement pour l’installation d’infrastructure de bornes de recharge.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987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Votre retour d’expérience </a:t>
            </a: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Et</a:t>
            </a: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Questions / Réponses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54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916832"/>
            <a:ext cx="85145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pPr algn="ctr"/>
            <a:r>
              <a:rPr lang="fr-FR" sz="3600" b="1" cap="all" dirty="0" smtClean="0">
                <a:solidFill>
                  <a:srgbClr val="008000"/>
                </a:solidFill>
              </a:rPr>
              <a:t>ANNEXES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55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68241"/>
            <a:ext cx="1358741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628800"/>
            <a:ext cx="8514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Aide aux propriétaires du secteur protégé pour la mise aux normes des locaux, le ravalement des façades et la rénovation des parties communes</a:t>
            </a:r>
            <a:endParaRPr lang="fr-FR"/>
          </a:p>
          <a:p>
            <a:r>
              <a:rPr lang="fr-FR"/>
              <a:t>Les aides aux propriétaires de locaux à usage d'habitation soumis aux dispositions de la loi n° 1235 du 28 décembre 2000, modifiée, sont destinées à permettre la mise aux normes de ces locaux ainsi que le ravalement des façades et la rénovation des parties communes des immeubles concernés.</a:t>
            </a:r>
          </a:p>
          <a:p>
            <a:r>
              <a:rPr lang="fr-FR"/>
              <a:t>Ces aides peuvent revêtir la forme d'une subvention ou d'un prêt exclusivement destiné à contribuer au financement de travaux :</a:t>
            </a:r>
          </a:p>
          <a:p>
            <a:r>
              <a:rPr lang="fr-FR"/>
              <a:t>+ d’infos ? contactez la Direction du Budget et du Trésor.</a:t>
            </a:r>
          </a:p>
          <a:p>
            <a:r>
              <a:rPr lang="fr-FR"/>
              <a:t>98 98 44 65</a:t>
            </a:r>
          </a:p>
          <a:p>
            <a:r>
              <a:rPr lang="fr-FR"/>
              <a:t> </a:t>
            </a:r>
          </a:p>
          <a:p>
            <a:r>
              <a:rPr lang="fr-FR" u="sng">
                <a:hlinkClick r:id="rId3"/>
              </a:rPr>
              <a:t>https://service-public-particuliers.gouv.mc/Logement/Aides-et-prets/Aides/Demander-une-aide-aux-proprietaires-du-secteur-protege</a:t>
            </a:r>
            <a:endParaRPr lang="fr-FR"/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56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RAPPEL DES AIDES EXISTANTES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57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0832" y="1094831"/>
            <a:ext cx="7504348" cy="498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a typeface="Calibri" panose="020F0502020204030204" pitchFamily="34" charset="0"/>
                <a:cs typeface="Calibri" panose="020F0502020204030204" pitchFamily="34" charset="0"/>
              </a:rPr>
              <a:t>Soutien à la réalisation des audits énergétiques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Book Antiqua" panose="02040602050305030304" pitchFamily="18" charset="0"/>
              </a:rPr>
              <a:t>Afin d’inciter les propriétaires à anticiper </a:t>
            </a: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Book Antiqua" panose="02040602050305030304" pitchFamily="18" charset="0"/>
                <a:hlinkClick r:id="rId3"/>
              </a:rPr>
              <a:t>l’obligation légale d’audit énergétique des bâtiments</a:t>
            </a: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Book Antiqua" panose="02040602050305030304" pitchFamily="18" charset="0"/>
              </a:rPr>
              <a:t> , le Gouvernement met en place une subvention.</a:t>
            </a:r>
            <a:endParaRPr lang="fr-FR" sz="20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Book Antiqua" panose="0204060205030503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Book Antiqua" panose="02040602050305030304" pitchFamily="18" charset="0"/>
              </a:rPr>
              <a:t>En résumé, plus tôt le propriétaire réalise son audit, plus il sera remboursé d’une part conséquente de son coût. A l’inverse, il ne bénéficiera d’aucune subvention s’il attend la date de l’obligation légale qui est liée à la date d’achèvement du bâtiment.</a:t>
            </a:r>
            <a:endParaRPr lang="fr-FR" sz="20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Book Antiqua" panose="0204060205030503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Book Antiqua" panose="02040602050305030304" pitchFamily="18" charset="0"/>
              </a:rPr>
              <a:t>Le pourcentage remboursé dépend, à la fois, de l’année de réalisation de l’audit et de l’année d’achèvement du bâtiment.</a:t>
            </a:r>
            <a:endParaRPr lang="fr-FR" sz="20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Book Antiqua" panose="0204060205030503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Book Antiqua" panose="0204060205030503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Book Antiqua" panose="0204060205030503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+ d’infos ? contactez la Mission pour la transition énergétique.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98 98 47 59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transition-energetique@gouv.mc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259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https://transition-energetique.gouv.mc/Moyens-d-action/Subventions/Subvention-pour-l-audit-energetique-des-batiments</a:t>
            </a:r>
            <a:r>
              <a:rPr lang="fr-FR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RAPPEL DES AIDES EXISTANTES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58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39557"/>
            <a:ext cx="8064896" cy="516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a typeface="Calibri" panose="020F0502020204030204" pitchFamily="34" charset="0"/>
                <a:cs typeface="Calibri" panose="020F0502020204030204" pitchFamily="34" charset="0"/>
              </a:rPr>
              <a:t>Aide aux installations photovoltaïques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259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Une aide peut être allouée pour l’installation de dispositifs de production électrique de type photovoltaïque réalisée par un professionnel à Monaco. 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259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Cette aide est destinée aux installations dont la puissance installée est supérieure à 3kWc  et garantie pour 15 ans. 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259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Son montant est de, pour la première année :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259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0,36 € H.T./kWh produit pour les toits plats 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259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0,53 € H.T./kWh produit pour les autres cas.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+ d’informations ? contactez la Direction de l ’Environnement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98 98 83 41 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environnement@gouv.mc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42595" algn="just"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https://service-public-particuliers.gouv.mc/Logement/Aides-et-prets/Aides/Demander-la-mesure-incitative-pour-les-dispositifs-de-production-electrique-de-type-photovoltaique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RAPPEL DES AIDES EXISTANTES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 bwMode="auto">
          <a:xfrm>
            <a:off x="4521200" y="6188075"/>
            <a:ext cx="3032125" cy="26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Direction de l’Aménagement Urbain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513" y="993775"/>
            <a:ext cx="2435225" cy="12001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>
              <a:defRPr/>
            </a:pPr>
            <a:r>
              <a:rPr lang="fr-FR" b="1" dirty="0"/>
              <a:t>Nouveaux</a:t>
            </a:r>
            <a:r>
              <a:rPr lang="fr-FR" dirty="0"/>
              <a:t> bâtiments:</a:t>
            </a:r>
          </a:p>
          <a:p>
            <a:pPr algn="just">
              <a:defRPr/>
            </a:pPr>
            <a:r>
              <a:rPr lang="fr-FR" dirty="0"/>
              <a:t>Obligation de créer un espace dédié aux déchets.</a:t>
            </a:r>
          </a:p>
        </p:txBody>
      </p:sp>
      <p:pic>
        <p:nvPicPr>
          <p:cNvPr id="10244" name="Picture 2" descr="Résultat de recherche d'images pour &quot;local poubel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900113"/>
            <a:ext cx="2520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037263" y="833438"/>
            <a:ext cx="2733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FR" b="1" dirty="0">
                <a:latin typeface="+mj-lt"/>
              </a:rPr>
              <a:t>Anciens</a:t>
            </a:r>
            <a:r>
              <a:rPr lang="fr-FR" altLang="fr-FR" dirty="0">
                <a:latin typeface="+mj-lt"/>
              </a:rPr>
              <a:t> bâtiments: </a:t>
            </a:r>
          </a:p>
          <a:p>
            <a:pPr algn="just"/>
            <a:r>
              <a:rPr lang="fr-FR" altLang="fr-FR" dirty="0">
                <a:latin typeface="+mj-lt"/>
              </a:rPr>
              <a:t>a minima un bac roulant pour les déchets résiduels et un bac pour les déchets d’emballages et </a:t>
            </a:r>
            <a:r>
              <a:rPr lang="fr-FR" altLang="fr-FR" dirty="0">
                <a:solidFill>
                  <a:srgbClr val="FF0000"/>
                </a:solidFill>
                <a:latin typeface="+mj-lt"/>
              </a:rPr>
              <a:t>un délai de </a:t>
            </a:r>
            <a:r>
              <a:rPr lang="fr-FR" altLang="fr-FR" b="1" dirty="0">
                <a:solidFill>
                  <a:srgbClr val="FF0000"/>
                </a:solidFill>
                <a:latin typeface="+mj-lt"/>
              </a:rPr>
              <a:t>5 ans </a:t>
            </a:r>
            <a:r>
              <a:rPr lang="fr-FR" altLang="fr-FR" dirty="0">
                <a:solidFill>
                  <a:srgbClr val="FF0000"/>
                </a:solidFill>
                <a:latin typeface="+mj-lt"/>
              </a:rPr>
              <a:t>pour une mise aux normes.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7488" y="2876550"/>
            <a:ext cx="874395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n’y a pas de local dans l’immeuble: Quelle procédure faut-il suivre?</a:t>
            </a:r>
          </a:p>
          <a:p>
            <a:pPr>
              <a:defRPr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FR" dirty="0">
                <a:latin typeface="+mj-lt"/>
              </a:rPr>
              <a:t>Nombre de logements -&gt; se référer à l’AM -&gt; les volumes de bacs roulants nécessaires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r-FR" dirty="0">
                <a:latin typeface="+mj-lt"/>
              </a:rPr>
              <a:t>Privilégier un local en bord de voirie</a:t>
            </a: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dirty="0">
                <a:latin typeface="+mj-lt"/>
              </a:rPr>
              <a:t>Pas de voie publique en bord de voirie de l’immeuble (escaliers, voie piétonne)</a:t>
            </a:r>
          </a:p>
          <a:p>
            <a:pPr>
              <a:defRPr/>
            </a:pPr>
            <a:r>
              <a:rPr lang="fr-FR" dirty="0">
                <a:latin typeface="+mj-lt"/>
              </a:rPr>
              <a:t>						-&gt; demande de dérogation auprès de la DAU</a:t>
            </a:r>
          </a:p>
          <a:p>
            <a:pPr>
              <a:defRPr/>
            </a:pPr>
            <a:r>
              <a:rPr lang="fr-FR" dirty="0">
                <a:latin typeface="+mj-lt"/>
              </a:rPr>
              <a:t>						-&gt; proposer une solution de substitution à la collecte publique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</a:t>
            </a:r>
            <a:r>
              <a:rPr lang="fr-FR" dirty="0">
                <a:latin typeface="+mj-lt"/>
              </a:rPr>
              <a:t>: Prise en compte des commerces, des industries et surtout des restaurants</a:t>
            </a: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Besoin d’aide</a:t>
            </a:r>
            <a:r>
              <a:rPr lang="fr-FR" dirty="0">
                <a:latin typeface="+mj-lt"/>
              </a:rPr>
              <a:t>: Les Ambassadeurs du Tri sont présents pour vous conseiller </a:t>
            </a:r>
          </a:p>
          <a:p>
            <a:pPr>
              <a:defRPr/>
            </a:pPr>
            <a:r>
              <a:rPr lang="fr-FR" dirty="0">
                <a:latin typeface="+mj-lt"/>
              </a:rPr>
              <a:t>			et rencontrer vos copropriétaires et locataires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7213" y="138113"/>
            <a:ext cx="52689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Réglementation</a:t>
            </a:r>
            <a:r>
              <a:rPr lang="fr-FR" b="1" dirty="0">
                <a:latin typeface="+mj-lt"/>
              </a:rPr>
              <a:t>: 	Ordonnance Souveraine n</a:t>
            </a:r>
            <a:r>
              <a:rPr lang="fr-FR" b="1" spc="-300" dirty="0">
                <a:latin typeface="+mj-lt"/>
              </a:rPr>
              <a:t>°</a:t>
            </a:r>
            <a:r>
              <a:rPr lang="fr-FR" b="1" dirty="0">
                <a:latin typeface="+mj-lt"/>
              </a:rPr>
              <a:t>6.251</a:t>
            </a:r>
          </a:p>
          <a:p>
            <a:pPr>
              <a:defRPr/>
            </a:pPr>
            <a:r>
              <a:rPr lang="fr-FR" b="1" dirty="0">
                <a:latin typeface="+mj-lt"/>
              </a:rPr>
              <a:t>				Arrêté Ministériel n</a:t>
            </a:r>
            <a:r>
              <a:rPr lang="fr-FR" b="1" spc="-300" dirty="0">
                <a:latin typeface="+mj-lt"/>
              </a:rPr>
              <a:t>°</a:t>
            </a:r>
            <a:r>
              <a:rPr lang="fr-FR" b="1" dirty="0">
                <a:latin typeface="+mj-lt"/>
              </a:rPr>
              <a:t>2017-38</a:t>
            </a:r>
          </a:p>
        </p:txBody>
      </p:sp>
      <p:sp>
        <p:nvSpPr>
          <p:cNvPr id="10248" name="ZoneTexte 8"/>
          <p:cNvSpPr txBox="1">
            <a:spLocks noChangeArrowheads="1"/>
          </p:cNvSpPr>
          <p:nvPr/>
        </p:nvSpPr>
        <p:spPr bwMode="auto">
          <a:xfrm>
            <a:off x="5826125" y="277813"/>
            <a:ext cx="295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+mj-lt"/>
              </a:rPr>
              <a:t>du 20 janvier 2017</a:t>
            </a:r>
          </a:p>
        </p:txBody>
      </p:sp>
    </p:spTree>
    <p:extLst>
      <p:ext uri="{BB962C8B-B14F-4D97-AF65-F5344CB8AC3E}">
        <p14:creationId xmlns:p14="http://schemas.microsoft.com/office/powerpoint/2010/main" val="15250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07673"/>
            <a:ext cx="8514500" cy="6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40" b="1" dirty="0">
              <a:solidFill>
                <a:srgbClr val="7D968A"/>
              </a:solidFill>
            </a:endParaRPr>
          </a:p>
          <a:p>
            <a:r>
              <a:rPr lang="fr-FR" sz="2800" b="1" dirty="0" smtClean="0"/>
              <a:t>De nouvelles mesures pour rénover le patrimoine bâti</a:t>
            </a:r>
            <a:r>
              <a:rPr lang="fr-FR" sz="2800" b="1" dirty="0"/>
              <a:t> :</a:t>
            </a:r>
          </a:p>
          <a:p>
            <a:pPr lvl="0"/>
            <a:r>
              <a:rPr lang="fr-FR" sz="2000" dirty="0" smtClean="0"/>
              <a:t>- Restauration </a:t>
            </a:r>
            <a:r>
              <a:rPr lang="fr-FR" sz="2000" dirty="0"/>
              <a:t>d’un bâti remarquable </a:t>
            </a:r>
          </a:p>
          <a:p>
            <a:pPr lvl="0"/>
            <a:r>
              <a:rPr lang="fr-FR" sz="2000" dirty="0" smtClean="0"/>
              <a:t>- Mise </a:t>
            </a:r>
            <a:r>
              <a:rPr lang="fr-FR" sz="2000" dirty="0"/>
              <a:t>aux normes des locaux poubelles </a:t>
            </a:r>
          </a:p>
          <a:p>
            <a:pPr lvl="0"/>
            <a:r>
              <a:rPr lang="fr-FR" sz="2000" dirty="0" smtClean="0"/>
              <a:t>- Rénovation </a:t>
            </a:r>
            <a:r>
              <a:rPr lang="fr-FR" sz="2000" dirty="0"/>
              <a:t>des fenêtres</a:t>
            </a:r>
          </a:p>
          <a:p>
            <a:pPr lvl="0"/>
            <a:r>
              <a:rPr lang="fr-FR" sz="2000" dirty="0" smtClean="0"/>
              <a:t>- Travaux </a:t>
            </a:r>
            <a:r>
              <a:rPr lang="fr-FR" sz="2000" dirty="0"/>
              <a:t>dans un logement à usage d’habitation</a:t>
            </a:r>
          </a:p>
          <a:p>
            <a:pPr lvl="0"/>
            <a:r>
              <a:rPr lang="fr-FR" sz="2000" dirty="0" smtClean="0"/>
              <a:t>- Rénovation </a:t>
            </a:r>
            <a:r>
              <a:rPr lang="fr-FR" sz="2000" dirty="0"/>
              <a:t>d’un commerce</a:t>
            </a:r>
          </a:p>
          <a:p>
            <a:pPr lvl="0"/>
            <a:r>
              <a:rPr lang="fr-FR" sz="2000" dirty="0" smtClean="0"/>
              <a:t>- Achats </a:t>
            </a:r>
            <a:r>
              <a:rPr lang="fr-FR" sz="2000" dirty="0"/>
              <a:t>de petits équipements et aménagements visant une réduction des consommations </a:t>
            </a:r>
            <a:r>
              <a:rPr lang="fr-FR" sz="2000" dirty="0" smtClean="0"/>
              <a:t>énergétiques</a:t>
            </a:r>
          </a:p>
          <a:p>
            <a:pPr lvl="0"/>
            <a:r>
              <a:rPr lang="fr-FR" sz="2000" dirty="0" smtClean="0"/>
              <a:t>- Appel à rénovation exemplaire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Certaines sont limitées dans le temps. </a:t>
            </a:r>
          </a:p>
          <a:p>
            <a:r>
              <a:rPr lang="fr-FR" sz="2000" dirty="0"/>
              <a:t>Elles </a:t>
            </a:r>
            <a:r>
              <a:rPr lang="fr-FR" sz="2000" dirty="0" smtClean="0"/>
              <a:t>sont cumulables et viennent </a:t>
            </a:r>
            <a:r>
              <a:rPr lang="fr-FR" sz="2000" dirty="0"/>
              <a:t>compléter un dispositif déjà existant avec notamment :</a:t>
            </a:r>
          </a:p>
          <a:p>
            <a:pPr lvl="0"/>
            <a:r>
              <a:rPr lang="fr-FR" sz="2000" dirty="0" smtClean="0"/>
              <a:t>- Aide </a:t>
            </a:r>
            <a:r>
              <a:rPr lang="fr-FR" sz="2000" dirty="0"/>
              <a:t>aux propriétaires du secteur protégé pour la mise aux normes des locaux, le ravalement des façades et la rénovation des parties communes</a:t>
            </a:r>
          </a:p>
          <a:p>
            <a:pPr lvl="0"/>
            <a:r>
              <a:rPr lang="fr-FR" sz="2000" dirty="0" smtClean="0"/>
              <a:t>- Soutien </a:t>
            </a:r>
            <a:r>
              <a:rPr lang="fr-FR" sz="2000" dirty="0"/>
              <a:t>à la réalisation des audits énergétiques</a:t>
            </a:r>
          </a:p>
          <a:p>
            <a:pPr lvl="0"/>
            <a:r>
              <a:rPr lang="fr-FR" sz="2000" dirty="0" smtClean="0"/>
              <a:t>- Subvention </a:t>
            </a:r>
            <a:r>
              <a:rPr lang="fr-FR" sz="2000" dirty="0"/>
              <a:t>à la production photovoltaïque.</a:t>
            </a:r>
          </a:p>
          <a:p>
            <a:pPr algn="ctr"/>
            <a:endParaRPr lang="fr-FR" altLang="fr-FR" sz="3240" b="1" cap="all" dirty="0" smtClean="0">
              <a:solidFill>
                <a:srgbClr val="4C8B41"/>
              </a:solidFill>
              <a:sym typeface="Raleway Light" charset="0"/>
            </a:endParaRPr>
          </a:p>
          <a:p>
            <a:pPr algn="ctr"/>
            <a:r>
              <a:rPr lang="fr-FR" altLang="fr-FR" sz="2160" dirty="0">
                <a:solidFill>
                  <a:srgbClr val="7D968A"/>
                </a:solidFill>
                <a:sym typeface="Raleway Light" charset="0"/>
              </a:rPr>
              <a:t>	</a:t>
            </a:r>
            <a:r>
              <a:rPr lang="fr-FR" altLang="fr-FR" sz="1080" dirty="0">
                <a:solidFill>
                  <a:srgbClr val="7D968A"/>
                </a:solidFill>
                <a:sym typeface="Raleway Light" charset="0"/>
              </a:rPr>
              <a:t>			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6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704292" y="6091555"/>
            <a:ext cx="3735416" cy="360040"/>
          </a:xfrm>
        </p:spPr>
        <p:txBody>
          <a:bodyPr/>
          <a:lstStyle/>
          <a:p>
            <a:pPr algn="ctr"/>
            <a:r>
              <a:rPr lang="fr-FR" sz="2000" i="1" dirty="0">
                <a:solidFill>
                  <a:schemeClr val="accent4"/>
                </a:solidFill>
              </a:rPr>
              <a:t>Bilan </a:t>
            </a:r>
            <a:r>
              <a:rPr lang="fr-FR" sz="2000" i="1" dirty="0" smtClean="0">
                <a:solidFill>
                  <a:schemeClr val="accent4"/>
                </a:solidFill>
              </a:rPr>
              <a:t>+ détaillé 2020</a:t>
            </a:r>
            <a:endParaRPr lang="fr-FR" sz="2000" b="1" i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D4F6C-8C53-4BDD-9013-4B5DAADCB379}"/>
              </a:ext>
            </a:extLst>
          </p:cNvPr>
          <p:cNvSpPr/>
          <p:nvPr/>
        </p:nvSpPr>
        <p:spPr>
          <a:xfrm>
            <a:off x="2781513" y="4581128"/>
            <a:ext cx="3580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i="1" dirty="0" err="1" smtClean="0">
                <a:solidFill>
                  <a:schemeClr val="bg1"/>
                </a:solidFill>
              </a:rPr>
              <a:t>Mitsuko</a:t>
            </a:r>
            <a:r>
              <a:rPr lang="fr-FR" sz="3600" b="1" i="1" dirty="0" smtClean="0">
                <a:solidFill>
                  <a:schemeClr val="bg1"/>
                </a:solidFill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</a:rPr>
              <a:t>Cordasso</a:t>
            </a:r>
            <a:endParaRPr lang="fr-FR" sz="3600" b="1" i="1" dirty="0" smtClean="0">
              <a:solidFill>
                <a:schemeClr val="bg1"/>
              </a:solidFill>
            </a:endParaRPr>
          </a:p>
          <a:p>
            <a:pPr algn="ctr"/>
            <a:r>
              <a:rPr lang="fr-FR" sz="3600" b="1" i="1" dirty="0" smtClean="0">
                <a:solidFill>
                  <a:schemeClr val="bg1"/>
                </a:solidFill>
              </a:rPr>
              <a:t>SMEG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01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Avancement du déploiement </a:t>
            </a:r>
            <a:r>
              <a:rPr lang="fr-FR" sz="3200" dirty="0" smtClean="0"/>
              <a:t>en 2020</a:t>
            </a:r>
            <a:endParaRPr lang="fr-FR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71C6DF-DDA4-4A16-8044-219DBD9C7C69}"/>
              </a:ext>
            </a:extLst>
          </p:cNvPr>
          <p:cNvSpPr/>
          <p:nvPr/>
        </p:nvSpPr>
        <p:spPr>
          <a:xfrm>
            <a:off x="611560" y="4653136"/>
            <a:ext cx="2141311" cy="1008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4800" dirty="0"/>
              <a:t>74</a:t>
            </a:r>
            <a:r>
              <a:rPr lang="fr-FR" sz="1600" dirty="0"/>
              <a:t> sites installés</a:t>
            </a:r>
          </a:p>
          <a:p>
            <a:pPr algn="ctr"/>
            <a:r>
              <a:rPr lang="fr-FR" sz="800" dirty="0"/>
              <a:t>depuis le début du programme gouvernemental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CBE3C5-07EC-46F9-9887-51A7B859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693988" cy="33408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698F59-1B5D-4998-BE4C-267DBF8C0780}"/>
              </a:ext>
            </a:extLst>
          </p:cNvPr>
          <p:cNvSpPr/>
          <p:nvPr/>
        </p:nvSpPr>
        <p:spPr>
          <a:xfrm>
            <a:off x="5220072" y="4077072"/>
            <a:ext cx="1080120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sp>
        <p:nvSpPr>
          <p:cNvPr id="6" name="Ellipse 30">
            <a:extLst>
              <a:ext uri="{FF2B5EF4-FFF2-40B4-BE49-F238E27FC236}">
                <a16:creationId xmlns:a16="http://schemas.microsoft.com/office/drawing/2014/main" id="{925F2137-095C-4F3C-BD7B-A2D8CE6B5E13}"/>
              </a:ext>
            </a:extLst>
          </p:cNvPr>
          <p:cNvSpPr/>
          <p:nvPr/>
        </p:nvSpPr>
        <p:spPr>
          <a:xfrm>
            <a:off x="3960618" y="4658798"/>
            <a:ext cx="2141311" cy="1002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3600" b="1" dirty="0"/>
              <a:t>6</a:t>
            </a:r>
            <a:r>
              <a:rPr lang="fr-FR" sz="1400" b="1" dirty="0"/>
              <a:t> </a:t>
            </a:r>
            <a:r>
              <a:rPr lang="fr-FR" sz="1600" dirty="0"/>
              <a:t>hôtels</a:t>
            </a:r>
            <a:endParaRPr lang="fr-FR" sz="1400" dirty="0"/>
          </a:p>
        </p:txBody>
      </p:sp>
      <p:pic>
        <p:nvPicPr>
          <p:cNvPr id="7" name="Picture 2" descr="hotel, hotels, inn, lodging, motel, traveler icon">
            <a:extLst>
              <a:ext uri="{FF2B5EF4-FFF2-40B4-BE49-F238E27FC236}">
                <a16:creationId xmlns:a16="http://schemas.microsoft.com/office/drawing/2014/main" id="{BA972231-F7F2-4097-A233-82589526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107" y="4941905"/>
            <a:ext cx="497802" cy="48037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2057DD4-E3DC-4BD2-B572-7506F83D1614}"/>
              </a:ext>
            </a:extLst>
          </p:cNvPr>
          <p:cNvGrpSpPr/>
          <p:nvPr/>
        </p:nvGrpSpPr>
        <p:grpSpPr>
          <a:xfrm>
            <a:off x="6546836" y="4657919"/>
            <a:ext cx="2141310" cy="1002451"/>
            <a:chOff x="7762832" y="870194"/>
            <a:chExt cx="931512" cy="436086"/>
          </a:xfrm>
          <a:solidFill>
            <a:srgbClr val="A31E1B"/>
          </a:solidFill>
        </p:grpSpPr>
        <p:sp>
          <p:nvSpPr>
            <p:cNvPr id="9" name="Ellipse 31">
              <a:extLst>
                <a:ext uri="{FF2B5EF4-FFF2-40B4-BE49-F238E27FC236}">
                  <a16:creationId xmlns:a16="http://schemas.microsoft.com/office/drawing/2014/main" id="{1964EAF4-8881-4A4E-AD5E-CB259BB2C86C}"/>
                </a:ext>
              </a:extLst>
            </p:cNvPr>
            <p:cNvSpPr/>
            <p:nvPr/>
          </p:nvSpPr>
          <p:spPr>
            <a:xfrm>
              <a:off x="7762832" y="870194"/>
              <a:ext cx="931512" cy="436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t"/>
            <a:lstStyle/>
            <a:p>
              <a:pPr algn="ctr"/>
              <a:r>
                <a:rPr lang="fr-FR" sz="3600" b="1" dirty="0"/>
                <a:t>68</a:t>
              </a:r>
              <a:r>
                <a:rPr lang="fr-FR" sz="1400" b="1" dirty="0"/>
                <a:t> </a:t>
              </a:r>
              <a:r>
                <a:rPr lang="fr-FR" sz="1600" dirty="0"/>
                <a:t>SG </a:t>
              </a:r>
            </a:p>
            <a:p>
              <a:pPr algn="ctr"/>
              <a:r>
                <a:rPr lang="fr-FR" sz="1600" dirty="0"/>
                <a:t>          de copropriété</a:t>
              </a:r>
            </a:p>
          </p:txBody>
        </p:sp>
        <p:pic>
          <p:nvPicPr>
            <p:cNvPr id="10" name="Picture 4" descr="building, estate, home, house, property, real icon">
              <a:extLst>
                <a:ext uri="{FF2B5EF4-FFF2-40B4-BE49-F238E27FC236}">
                  <a16:creationId xmlns:a16="http://schemas.microsoft.com/office/drawing/2014/main" id="{E4AF1513-67F9-483C-A9BC-0E28F32B6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200" y="993734"/>
              <a:ext cx="228424" cy="220427"/>
            </a:xfrm>
            <a:prstGeom prst="rect">
              <a:avLst/>
            </a:prstGeom>
            <a:solidFill>
              <a:schemeClr val="accent1"/>
            </a:solidFill>
          </p:spPr>
        </p:pic>
      </p:grpSp>
      <p:sp>
        <p:nvSpPr>
          <p:cNvPr id="5" name="Est égal à 4">
            <a:extLst>
              <a:ext uri="{FF2B5EF4-FFF2-40B4-BE49-F238E27FC236}">
                <a16:creationId xmlns:a16="http://schemas.microsoft.com/office/drawing/2014/main" id="{EC6D4FCA-7B11-4B64-BDB9-908C5F557F88}"/>
              </a:ext>
            </a:extLst>
          </p:cNvPr>
          <p:cNvSpPr/>
          <p:nvPr/>
        </p:nvSpPr>
        <p:spPr>
          <a:xfrm>
            <a:off x="2996704" y="4847089"/>
            <a:ext cx="720080" cy="620205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Bilan sur les premiers sites équipés – chiffres clés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894B36-72A8-4331-AA9B-A57990A86329}"/>
              </a:ext>
            </a:extLst>
          </p:cNvPr>
          <p:cNvSpPr/>
          <p:nvPr/>
        </p:nvSpPr>
        <p:spPr>
          <a:xfrm>
            <a:off x="395536" y="1066929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3200" dirty="0"/>
              <a:t>50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5E356-8A90-49BC-A461-7540808B606B}"/>
              </a:ext>
            </a:extLst>
          </p:cNvPr>
          <p:cNvSpPr/>
          <p:nvPr/>
        </p:nvSpPr>
        <p:spPr>
          <a:xfrm>
            <a:off x="1259631" y="1300664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sites analysés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8AA18CA-A478-4B3B-9A02-7BE9686480EA}"/>
              </a:ext>
            </a:extLst>
          </p:cNvPr>
          <p:cNvSpPr/>
          <p:nvPr/>
        </p:nvSpPr>
        <p:spPr>
          <a:xfrm>
            <a:off x="395536" y="2016614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400" dirty="0"/>
              <a:t>8%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6068F-7625-47A8-BF53-E404032E77C3}"/>
              </a:ext>
            </a:extLst>
          </p:cNvPr>
          <p:cNvSpPr/>
          <p:nvPr/>
        </p:nvSpPr>
        <p:spPr>
          <a:xfrm>
            <a:off x="1259632" y="2073989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d’économie d’énergie moyenne réalisée</a:t>
            </a:r>
          </a:p>
          <a:p>
            <a:r>
              <a:rPr lang="fr-FR" sz="1200" dirty="0"/>
              <a:t>calculé avec correction climatique sur la période de comparaison disponible</a:t>
            </a:r>
          </a:p>
          <a:p>
            <a:endParaRPr lang="fr-FR" sz="12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18DB4B1-0F84-4791-9E3C-1BBC17344E9B}"/>
              </a:ext>
            </a:extLst>
          </p:cNvPr>
          <p:cNvSpPr/>
          <p:nvPr/>
        </p:nvSpPr>
        <p:spPr>
          <a:xfrm>
            <a:off x="395536" y="3714954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76E66-33F3-4174-93A7-1D36C9D91B95}"/>
              </a:ext>
            </a:extLst>
          </p:cNvPr>
          <p:cNvSpPr/>
          <p:nvPr/>
        </p:nvSpPr>
        <p:spPr>
          <a:xfrm>
            <a:off x="1259631" y="3897713"/>
            <a:ext cx="3888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MWh économisés en 1 an, au total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480D0AD-26B5-4C64-8DE4-B87AEB5DD247}"/>
              </a:ext>
            </a:extLst>
          </p:cNvPr>
          <p:cNvSpPr/>
          <p:nvPr/>
        </p:nvSpPr>
        <p:spPr>
          <a:xfrm>
            <a:off x="395536" y="5012630"/>
            <a:ext cx="720080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4000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8FD0C-6773-48AF-B72D-BD050E303585}"/>
              </a:ext>
            </a:extLst>
          </p:cNvPr>
          <p:cNvSpPr/>
          <p:nvPr/>
        </p:nvSpPr>
        <p:spPr>
          <a:xfrm>
            <a:off x="1259631" y="5180366"/>
            <a:ext cx="4032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€ économisés en moyenne, par site</a:t>
            </a:r>
          </a:p>
          <a:p>
            <a:r>
              <a:rPr lang="fr-FR" sz="1200" dirty="0"/>
              <a:t>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734153-ABAE-4047-8B3B-C8F56E2F4271}"/>
              </a:ext>
            </a:extLst>
          </p:cNvPr>
          <p:cNvSpPr/>
          <p:nvPr/>
        </p:nvSpPr>
        <p:spPr>
          <a:xfrm>
            <a:off x="596576" y="2800337"/>
            <a:ext cx="519040" cy="519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/>
              <a:t>5%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A2BA9B-C49D-4B01-9B50-40888DE79A1C}"/>
              </a:ext>
            </a:extLst>
          </p:cNvPr>
          <p:cNvSpPr/>
          <p:nvPr/>
        </p:nvSpPr>
        <p:spPr>
          <a:xfrm>
            <a:off x="1259632" y="2857712"/>
            <a:ext cx="40324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d’économie d’énergie moyenne réalisée en prenant en compte les sites dont la consommation a </a:t>
            </a:r>
            <a:r>
              <a:rPr lang="fr-FR" sz="1100" dirty="0" smtClean="0"/>
              <a:t>augmenté</a:t>
            </a:r>
            <a:endParaRPr lang="fr-FR" sz="1100" dirty="0"/>
          </a:p>
          <a:p>
            <a:endParaRPr lang="fr-FR" sz="1200" dirty="0"/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9B3736BD-65BB-476C-A8E2-6D11B67E78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20072" y="1088390"/>
          <a:ext cx="3647241" cy="23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D929FAF-C2DE-4F7A-B18A-333BA31D80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20072" y="3573016"/>
          <a:ext cx="3647241" cy="205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 : coins arrondis 4">
            <a:extLst>
              <a:ext uri="{FF2B5EF4-FFF2-40B4-BE49-F238E27FC236}">
                <a16:creationId xmlns:a16="http://schemas.microsoft.com/office/drawing/2014/main" id="{10894B36-72A8-4331-AA9B-A57990A86329}"/>
              </a:ext>
            </a:extLst>
          </p:cNvPr>
          <p:cNvSpPr/>
          <p:nvPr/>
        </p:nvSpPr>
        <p:spPr>
          <a:xfrm>
            <a:off x="547936" y="1219329"/>
            <a:ext cx="720080" cy="720080"/>
          </a:xfrm>
          <a:prstGeom prst="roundRect">
            <a:avLst/>
          </a:prstGeom>
          <a:solidFill>
            <a:srgbClr val="F39325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24" name="Rectangle : coins arrondis 6">
            <a:extLst>
              <a:ext uri="{FF2B5EF4-FFF2-40B4-BE49-F238E27FC236}">
                <a16:creationId xmlns:a16="http://schemas.microsoft.com/office/drawing/2014/main" id="{98AA18CA-A478-4B3B-9A02-7BE9686480EA}"/>
              </a:ext>
            </a:extLst>
          </p:cNvPr>
          <p:cNvSpPr/>
          <p:nvPr/>
        </p:nvSpPr>
        <p:spPr>
          <a:xfrm>
            <a:off x="547936" y="2169014"/>
            <a:ext cx="720080" cy="720080"/>
          </a:xfrm>
          <a:prstGeom prst="roundRect">
            <a:avLst/>
          </a:prstGeom>
          <a:solidFill>
            <a:srgbClr val="F39325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</a:p>
        </p:txBody>
      </p:sp>
      <p:sp>
        <p:nvSpPr>
          <p:cNvPr id="25" name="Rectangle : coins arrondis 8">
            <a:extLst>
              <a:ext uri="{FF2B5EF4-FFF2-40B4-BE49-F238E27FC236}">
                <a16:creationId xmlns:a16="http://schemas.microsoft.com/office/drawing/2014/main" id="{518DB4B1-0F84-4791-9E3C-1BBC17344E9B}"/>
              </a:ext>
            </a:extLst>
          </p:cNvPr>
          <p:cNvSpPr/>
          <p:nvPr/>
        </p:nvSpPr>
        <p:spPr>
          <a:xfrm>
            <a:off x="547936" y="3867354"/>
            <a:ext cx="720080" cy="720080"/>
          </a:xfrm>
          <a:prstGeom prst="roundRect">
            <a:avLst/>
          </a:prstGeom>
          <a:solidFill>
            <a:srgbClr val="F39325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</p:txBody>
      </p:sp>
      <p:sp>
        <p:nvSpPr>
          <p:cNvPr id="26" name="Rectangle : coins arrondis 10">
            <a:extLst>
              <a:ext uri="{FF2B5EF4-FFF2-40B4-BE49-F238E27FC236}">
                <a16:creationId xmlns:a16="http://schemas.microsoft.com/office/drawing/2014/main" id="{2480D0AD-26B5-4C64-8DE4-B87AEB5DD247}"/>
              </a:ext>
            </a:extLst>
          </p:cNvPr>
          <p:cNvSpPr/>
          <p:nvPr/>
        </p:nvSpPr>
        <p:spPr>
          <a:xfrm>
            <a:off x="547936" y="5165030"/>
            <a:ext cx="720080" cy="720080"/>
          </a:xfrm>
          <a:prstGeom prst="roundRect">
            <a:avLst/>
          </a:prstGeom>
          <a:solidFill>
            <a:srgbClr val="F39325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4000</a:t>
            </a:r>
          </a:p>
        </p:txBody>
      </p:sp>
    </p:spTree>
    <p:extLst>
      <p:ext uri="{BB962C8B-B14F-4D97-AF65-F5344CB8AC3E}">
        <p14:creationId xmlns:p14="http://schemas.microsoft.com/office/powerpoint/2010/main" val="18719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2D8958C-57DD-42BA-90A9-D9E782CD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015" y="2132856"/>
            <a:ext cx="3958860" cy="216121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F0AD140-1FAE-47F2-A0F7-49A60780A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7" y="2204183"/>
            <a:ext cx="3958861" cy="208008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Exemples d’actions de maitrise de la demande en énergie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6F8AEA1-F31B-48B1-9FD1-2C5ECC9584D2}"/>
              </a:ext>
            </a:extLst>
          </p:cNvPr>
          <p:cNvSpPr/>
          <p:nvPr/>
        </p:nvSpPr>
        <p:spPr>
          <a:xfrm>
            <a:off x="478532" y="1172793"/>
            <a:ext cx="493068" cy="50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/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7070C3E-CDEF-493D-83E2-68A5C56BADBE}"/>
              </a:ext>
            </a:extLst>
          </p:cNvPr>
          <p:cNvSpPr txBox="1"/>
          <p:nvPr/>
        </p:nvSpPr>
        <p:spPr>
          <a:xfrm>
            <a:off x="1187624" y="1273034"/>
            <a:ext cx="6059660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Mise en place d’un pilotage sur la pompe à chaleur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58BC5DB-5C3E-4EFE-A135-3DE82FDDBA3F}"/>
              </a:ext>
            </a:extLst>
          </p:cNvPr>
          <p:cNvSpPr/>
          <p:nvPr/>
        </p:nvSpPr>
        <p:spPr>
          <a:xfrm>
            <a:off x="1587942" y="4681735"/>
            <a:ext cx="859822" cy="8598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/>
              <a:t>56 %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582A6B-9E24-4B08-87F8-76E8718A2237}"/>
              </a:ext>
            </a:extLst>
          </p:cNvPr>
          <p:cNvSpPr/>
          <p:nvPr/>
        </p:nvSpPr>
        <p:spPr>
          <a:xfrm>
            <a:off x="2447764" y="4681735"/>
            <a:ext cx="5436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d’économie d’énergie </a:t>
            </a:r>
            <a:r>
              <a:rPr lang="fr-FR" b="1" dirty="0"/>
              <a:t>sans investissement </a:t>
            </a:r>
          </a:p>
          <a:p>
            <a:r>
              <a:rPr lang="fr-FR" sz="1200" dirty="0">
                <a:solidFill>
                  <a:prstClr val="black"/>
                </a:solidFill>
              </a:rPr>
              <a:t>sur les consommations de la PAC</a:t>
            </a:r>
          </a:p>
          <a:p>
            <a:r>
              <a:rPr lang="fr-FR" sz="1200" dirty="0">
                <a:solidFill>
                  <a:prstClr val="black"/>
                </a:solidFill>
              </a:rPr>
              <a:t>entre les mois de Janvier et Février 2020</a:t>
            </a:r>
          </a:p>
          <a:p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13B3F3E-374A-4AD0-BE91-E3E05BDD0004}"/>
              </a:ext>
            </a:extLst>
          </p:cNvPr>
          <p:cNvSpPr txBox="1"/>
          <p:nvPr/>
        </p:nvSpPr>
        <p:spPr>
          <a:xfrm>
            <a:off x="7884368" y="3892406"/>
            <a:ext cx="936104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Février 2020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C17E55C-EF85-4464-845F-CB051D50858F}"/>
              </a:ext>
            </a:extLst>
          </p:cNvPr>
          <p:cNvSpPr txBox="1"/>
          <p:nvPr/>
        </p:nvSpPr>
        <p:spPr>
          <a:xfrm>
            <a:off x="3177527" y="3964414"/>
            <a:ext cx="962425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Janvier 2020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C9EAC0C-5276-4F0B-A305-A8996E7806CD}"/>
              </a:ext>
            </a:extLst>
          </p:cNvPr>
          <p:cNvSpPr/>
          <p:nvPr/>
        </p:nvSpPr>
        <p:spPr>
          <a:xfrm>
            <a:off x="4496002" y="2953758"/>
            <a:ext cx="360040" cy="360040"/>
          </a:xfrm>
          <a:prstGeom prst="rightArrow">
            <a:avLst/>
          </a:prstGeom>
          <a:solidFill>
            <a:srgbClr val="CA9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CF214BE-BEA3-43ED-B07A-33E166E88BF2}"/>
              </a:ext>
            </a:extLst>
          </p:cNvPr>
          <p:cNvCxnSpPr>
            <a:cxnSpLocks/>
          </p:cNvCxnSpPr>
          <p:nvPr/>
        </p:nvCxnSpPr>
        <p:spPr>
          <a:xfrm>
            <a:off x="5666930" y="2801964"/>
            <a:ext cx="0" cy="9870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C5FFAF2-EFA8-4AC0-914F-79F795247431}"/>
              </a:ext>
            </a:extLst>
          </p:cNvPr>
          <p:cNvSpPr txBox="1"/>
          <p:nvPr/>
        </p:nvSpPr>
        <p:spPr>
          <a:xfrm>
            <a:off x="5166066" y="2463410"/>
            <a:ext cx="1224136" cy="33855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Baisse significative du talon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EE8098-FE8A-4C1C-BF0A-BBC51F27496B}"/>
              </a:ext>
            </a:extLst>
          </p:cNvPr>
          <p:cNvSpPr txBox="1"/>
          <p:nvPr/>
        </p:nvSpPr>
        <p:spPr>
          <a:xfrm>
            <a:off x="2482502" y="5878246"/>
            <a:ext cx="5159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économisés </a:t>
            </a:r>
            <a:r>
              <a:rPr lang="fr-FR" sz="1800" b="1" dirty="0">
                <a:solidFill>
                  <a:prstClr val="black"/>
                </a:solidFill>
              </a:rPr>
              <a:t>en extrapolant</a:t>
            </a:r>
            <a:r>
              <a:rPr lang="fr-FR" sz="1800" dirty="0">
                <a:solidFill>
                  <a:prstClr val="black"/>
                </a:solidFill>
              </a:rPr>
              <a:t> sur une année complète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8B0A0AC-68D2-4DC9-A105-56DA44834569}"/>
              </a:ext>
            </a:extLst>
          </p:cNvPr>
          <p:cNvSpPr txBox="1"/>
          <p:nvPr/>
        </p:nvSpPr>
        <p:spPr>
          <a:xfrm>
            <a:off x="971600" y="5878246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soit</a:t>
            </a:r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5B4EB87-ABBF-4368-BE4C-40F8735DF00F}"/>
              </a:ext>
            </a:extLst>
          </p:cNvPr>
          <p:cNvSpPr/>
          <p:nvPr/>
        </p:nvSpPr>
        <p:spPr>
          <a:xfrm>
            <a:off x="1587942" y="5627506"/>
            <a:ext cx="859822" cy="85982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/>
              <a:t>35 000€</a:t>
            </a:r>
          </a:p>
        </p:txBody>
      </p:sp>
      <p:sp>
        <p:nvSpPr>
          <p:cNvPr id="23" name="Rectangle : coins arrondis 21">
            <a:extLst>
              <a:ext uri="{FF2B5EF4-FFF2-40B4-BE49-F238E27FC236}">
                <a16:creationId xmlns:a16="http://schemas.microsoft.com/office/drawing/2014/main" id="{A5B4EB87-ABBF-4368-BE4C-40F8735DF00F}"/>
              </a:ext>
            </a:extLst>
          </p:cNvPr>
          <p:cNvSpPr/>
          <p:nvPr/>
        </p:nvSpPr>
        <p:spPr>
          <a:xfrm>
            <a:off x="1623946" y="5733256"/>
            <a:ext cx="859822" cy="859822"/>
          </a:xfrm>
          <a:prstGeom prst="roundRect">
            <a:avLst/>
          </a:prstGeom>
          <a:solidFill>
            <a:srgbClr val="F39325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35 000€</a:t>
            </a:r>
          </a:p>
        </p:txBody>
      </p:sp>
    </p:spTree>
    <p:extLst>
      <p:ext uri="{BB962C8B-B14F-4D97-AF65-F5344CB8AC3E}">
        <p14:creationId xmlns:p14="http://schemas.microsoft.com/office/powerpoint/2010/main" val="11565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Exemples d’actions de maitrise de la demande en énergie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6F8AEA1-F31B-48B1-9FD1-2C5ECC9584D2}"/>
              </a:ext>
            </a:extLst>
          </p:cNvPr>
          <p:cNvSpPr/>
          <p:nvPr/>
        </p:nvSpPr>
        <p:spPr>
          <a:xfrm>
            <a:off x="478532" y="1172793"/>
            <a:ext cx="493068" cy="50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/>
              <a:t>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7070C3E-CDEF-493D-83E2-68A5C56BADBE}"/>
              </a:ext>
            </a:extLst>
          </p:cNvPr>
          <p:cNvSpPr txBox="1"/>
          <p:nvPr/>
        </p:nvSpPr>
        <p:spPr>
          <a:xfrm>
            <a:off x="1187624" y="1273034"/>
            <a:ext cx="6059660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Mise en place d’un pilotage de la production ECS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58BC5DB-5C3E-4EFE-A135-3DE82FDDBA3F}"/>
              </a:ext>
            </a:extLst>
          </p:cNvPr>
          <p:cNvSpPr/>
          <p:nvPr/>
        </p:nvSpPr>
        <p:spPr>
          <a:xfrm>
            <a:off x="1587942" y="4681735"/>
            <a:ext cx="859822" cy="8598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/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582A6B-9E24-4B08-87F8-76E8718A2237}"/>
              </a:ext>
            </a:extLst>
          </p:cNvPr>
          <p:cNvSpPr/>
          <p:nvPr/>
        </p:nvSpPr>
        <p:spPr>
          <a:xfrm>
            <a:off x="2447764" y="4681735"/>
            <a:ext cx="6059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d’économie d’énergie </a:t>
            </a:r>
            <a:r>
              <a:rPr lang="fr-FR" b="1" dirty="0"/>
              <a:t>sans investissement </a:t>
            </a:r>
          </a:p>
          <a:p>
            <a:r>
              <a:rPr lang="fr-FR" sz="1200" dirty="0">
                <a:solidFill>
                  <a:prstClr val="black"/>
                </a:solidFill>
              </a:rPr>
              <a:t>sur les consommations des ballons ECS</a:t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dirty="0">
                <a:solidFill>
                  <a:prstClr val="black"/>
                </a:solidFill>
              </a:rPr>
              <a:t>soit </a:t>
            </a:r>
            <a:r>
              <a:rPr lang="fr-FR" sz="1200" b="1" dirty="0">
                <a:solidFill>
                  <a:prstClr val="black"/>
                </a:solidFill>
              </a:rPr>
              <a:t>100 MWh </a:t>
            </a:r>
            <a:r>
              <a:rPr lang="fr-FR" sz="1200" dirty="0">
                <a:solidFill>
                  <a:prstClr val="black"/>
                </a:solidFill>
              </a:rPr>
              <a:t>économisés en extrapolant sur une année complète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F48226-F6D2-436B-AADA-9FA2C3BA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16" y="2020634"/>
            <a:ext cx="3604933" cy="1973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41E77F-0AD7-40B0-ABD9-ED1A0D9E8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085" y="2017061"/>
            <a:ext cx="3576383" cy="1980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5C7D33B-5D6F-49E0-B756-599A9EB0C7D2}"/>
              </a:ext>
            </a:extLst>
          </p:cNvPr>
          <p:cNvSpPr/>
          <p:nvPr/>
        </p:nvSpPr>
        <p:spPr>
          <a:xfrm>
            <a:off x="4437990" y="2953758"/>
            <a:ext cx="360040" cy="3600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914C9E-84E5-485D-B372-AAB8DB7F3CCF}"/>
              </a:ext>
            </a:extLst>
          </p:cNvPr>
          <p:cNvSpPr txBox="1"/>
          <p:nvPr/>
        </p:nvSpPr>
        <p:spPr>
          <a:xfrm>
            <a:off x="3489958" y="3648702"/>
            <a:ext cx="144208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Hiver 2019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ABDC6B-6E0D-4A91-B29A-B403E6541A20}"/>
              </a:ext>
            </a:extLst>
          </p:cNvPr>
          <p:cNvSpPr txBox="1"/>
          <p:nvPr/>
        </p:nvSpPr>
        <p:spPr>
          <a:xfrm>
            <a:off x="7885919" y="3648702"/>
            <a:ext cx="110013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Hiver 2020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F686CF-20F6-4C57-A8C8-88371EB37604}"/>
              </a:ext>
            </a:extLst>
          </p:cNvPr>
          <p:cNvSpPr txBox="1"/>
          <p:nvPr/>
        </p:nvSpPr>
        <p:spPr>
          <a:xfrm>
            <a:off x="2482502" y="5878246"/>
            <a:ext cx="5159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économisés </a:t>
            </a:r>
            <a:r>
              <a:rPr lang="fr-FR" sz="1800" b="1" dirty="0">
                <a:solidFill>
                  <a:prstClr val="black"/>
                </a:solidFill>
              </a:rPr>
              <a:t>en extrapolant</a:t>
            </a:r>
            <a:r>
              <a:rPr lang="fr-FR" sz="1800" dirty="0">
                <a:solidFill>
                  <a:prstClr val="black"/>
                </a:solidFill>
              </a:rPr>
              <a:t> sur une année complète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B9D645-3CFA-4C95-8105-727AB3C5854F}"/>
              </a:ext>
            </a:extLst>
          </p:cNvPr>
          <p:cNvSpPr txBox="1"/>
          <p:nvPr/>
        </p:nvSpPr>
        <p:spPr>
          <a:xfrm>
            <a:off x="971600" y="5878246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soit</a:t>
            </a:r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BEFA3BA-8915-4B38-A3F1-5981D770C9C7}"/>
              </a:ext>
            </a:extLst>
          </p:cNvPr>
          <p:cNvSpPr/>
          <p:nvPr/>
        </p:nvSpPr>
        <p:spPr>
          <a:xfrm>
            <a:off x="1587942" y="5627506"/>
            <a:ext cx="859822" cy="85982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/>
              <a:t>14 000€</a:t>
            </a:r>
          </a:p>
        </p:txBody>
      </p:sp>
      <p:sp>
        <p:nvSpPr>
          <p:cNvPr id="15" name="Rectangle : coins arrondis 13">
            <a:extLst>
              <a:ext uri="{FF2B5EF4-FFF2-40B4-BE49-F238E27FC236}">
                <a16:creationId xmlns:a16="http://schemas.microsoft.com/office/drawing/2014/main" id="{ABEFA3BA-8915-4B38-A3F1-5981D770C9C7}"/>
              </a:ext>
            </a:extLst>
          </p:cNvPr>
          <p:cNvSpPr/>
          <p:nvPr/>
        </p:nvSpPr>
        <p:spPr>
          <a:xfrm>
            <a:off x="1623946" y="5661248"/>
            <a:ext cx="859822" cy="859822"/>
          </a:xfrm>
          <a:prstGeom prst="roundRect">
            <a:avLst/>
          </a:prstGeom>
          <a:solidFill>
            <a:srgbClr val="F39325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14 000€</a:t>
            </a:r>
          </a:p>
        </p:txBody>
      </p:sp>
    </p:spTree>
    <p:extLst>
      <p:ext uri="{BB962C8B-B14F-4D97-AF65-F5344CB8AC3E}">
        <p14:creationId xmlns:p14="http://schemas.microsoft.com/office/powerpoint/2010/main" val="41963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Retour d’expérience intéressant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110804-4542-4369-A0AA-AEA0FDE4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0" y="742683"/>
            <a:ext cx="4706225" cy="1866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D61892-4318-48B4-B505-A3270072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0" y="2772859"/>
            <a:ext cx="4706225" cy="1848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105434-78D8-4410-9F6C-9499FFFD1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30" y="4785456"/>
            <a:ext cx="4706225" cy="1842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4E27872-F63C-43F5-BB91-C19186109EDA}"/>
              </a:ext>
            </a:extLst>
          </p:cNvPr>
          <p:cNvSpPr txBox="1">
            <a:spLocks/>
          </p:cNvSpPr>
          <p:nvPr/>
        </p:nvSpPr>
        <p:spPr>
          <a:xfrm>
            <a:off x="5107722" y="5110056"/>
            <a:ext cx="3887748" cy="154111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179388" indent="-179388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08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fr-FR" sz="1100" b="0" dirty="0"/>
              <a:t>En superposant les 2 graphiques précédents, on remarque que malgré des températures légèrement plus élevée, la somme des consommations des catégories PAC et ballons ECS est supérieure à  la consommation de l’hiver précédent. Cela souligne la performance supérieure de la PAC par rapport aux ballons ECS. 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B241686-4D88-4742-B426-8C734FEF1C58}"/>
              </a:ext>
            </a:extLst>
          </p:cNvPr>
          <p:cNvCxnSpPr>
            <a:cxnSpLocks/>
          </p:cNvCxnSpPr>
          <p:nvPr/>
        </p:nvCxnSpPr>
        <p:spPr>
          <a:xfrm>
            <a:off x="1691680" y="5581925"/>
            <a:ext cx="244827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6A6763E-FBE0-49C2-9590-A0CED9788C74}"/>
              </a:ext>
            </a:extLst>
          </p:cNvPr>
          <p:cNvSpPr/>
          <p:nvPr/>
        </p:nvSpPr>
        <p:spPr>
          <a:xfrm>
            <a:off x="5142909" y="1533272"/>
            <a:ext cx="276392" cy="284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B54A89-3790-4648-AC5C-DB5ABF739F3E}"/>
              </a:ext>
            </a:extLst>
          </p:cNvPr>
          <p:cNvSpPr txBox="1"/>
          <p:nvPr/>
        </p:nvSpPr>
        <p:spPr>
          <a:xfrm>
            <a:off x="5491961" y="1583392"/>
            <a:ext cx="360040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Panne de la PAC en hiver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94A412-6CF1-4DE3-A57A-1162C8C43094}"/>
              </a:ext>
            </a:extLst>
          </p:cNvPr>
          <p:cNvSpPr/>
          <p:nvPr/>
        </p:nvSpPr>
        <p:spPr>
          <a:xfrm>
            <a:off x="3419872" y="1487537"/>
            <a:ext cx="720080" cy="9333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FBC58CC-D396-49BF-9B5C-FBC7D91687AF}"/>
              </a:ext>
            </a:extLst>
          </p:cNvPr>
          <p:cNvSpPr/>
          <p:nvPr/>
        </p:nvSpPr>
        <p:spPr>
          <a:xfrm>
            <a:off x="5142909" y="3554659"/>
            <a:ext cx="276392" cy="284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/>
              <a:t>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04F6ADD-F29E-4D5E-BAD8-801F392BF5AB}"/>
              </a:ext>
            </a:extLst>
          </p:cNvPr>
          <p:cNvSpPr txBox="1"/>
          <p:nvPr/>
        </p:nvSpPr>
        <p:spPr>
          <a:xfrm>
            <a:off x="5491961" y="3512446"/>
            <a:ext cx="3245528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Utilisation des ballons ECS pour les besoins de chauffage pour pallier la panne de la PAC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87D0694-233F-4574-B866-2B2AB5A6127A}"/>
              </a:ext>
            </a:extLst>
          </p:cNvPr>
          <p:cNvSpPr/>
          <p:nvPr/>
        </p:nvSpPr>
        <p:spPr>
          <a:xfrm>
            <a:off x="5142909" y="4793773"/>
            <a:ext cx="276392" cy="284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/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586407A-989C-4C7D-84F4-A29A4F415C7C}"/>
              </a:ext>
            </a:extLst>
          </p:cNvPr>
          <p:cNvSpPr txBox="1"/>
          <p:nvPr/>
        </p:nvSpPr>
        <p:spPr>
          <a:xfrm>
            <a:off x="5491961" y="4843893"/>
            <a:ext cx="324552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5285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Synthèse des plans d’actions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5D7EC9-5DC7-4B0E-8E36-40E2EBF23954}"/>
              </a:ext>
            </a:extLst>
          </p:cNvPr>
          <p:cNvSpPr/>
          <p:nvPr/>
        </p:nvSpPr>
        <p:spPr>
          <a:xfrm>
            <a:off x="755576" y="987508"/>
            <a:ext cx="3456383" cy="395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Production ECS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960DF2-45EB-47F2-81B9-F0B9C3FB97D8}"/>
              </a:ext>
            </a:extLst>
          </p:cNvPr>
          <p:cNvSpPr/>
          <p:nvPr/>
        </p:nvSpPr>
        <p:spPr>
          <a:xfrm>
            <a:off x="749909" y="1383057"/>
            <a:ext cx="3456384" cy="211795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Sans investissement :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Optimisation de la production ECS par déplacement des consommations en HP vers les HC</a:t>
            </a:r>
          </a:p>
          <a:p>
            <a:pPr marL="171450" indent="-1714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Diminution des températures de départ de l’ECS</a:t>
            </a:r>
          </a:p>
          <a:p>
            <a:pPr marL="171450" indent="-1714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Modification des cycles de production d’ECS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Avec investissement :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Remplacement des ballons ECS par de nouveaux qui répondront davantage aux besoins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Etudes pour un raccordement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Seawergie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bâtiment pour l’ECS</a:t>
            </a:r>
          </a:p>
          <a:p>
            <a:pPr marL="171450" indent="-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place d’une PAC sur le réseau ECS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9C07B0-DDBF-4E21-AD3E-D1C6EDFDF898}"/>
              </a:ext>
            </a:extLst>
          </p:cNvPr>
          <p:cNvSpPr/>
          <p:nvPr/>
        </p:nvSpPr>
        <p:spPr>
          <a:xfrm>
            <a:off x="4791437" y="987508"/>
            <a:ext cx="3456383" cy="39724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Moteurs (pompes, ventilation, extracteurs, ascenseurs)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477D56-93DA-4120-9235-EEC750EF78AD}"/>
              </a:ext>
            </a:extLst>
          </p:cNvPr>
          <p:cNvSpPr/>
          <p:nvPr/>
        </p:nvSpPr>
        <p:spPr>
          <a:xfrm>
            <a:off x="4785770" y="1383057"/>
            <a:ext cx="3456384" cy="211795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Sans investissement :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Réglage des débits d’air de soufflage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place d’un pilotage sur les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CTAs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Avec investissement :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Remplacement des extracteurs par de nouvelles technologies moins énergivores</a:t>
            </a:r>
          </a:p>
          <a:p>
            <a:pPr marL="171450" indent="-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place de variateurs sur les pompes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Remplacement des réseaux de chauffage et climatisation par des matériaux plus isolants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E5E8FF-3F4D-422E-A8CC-D520DAE8712D}"/>
              </a:ext>
            </a:extLst>
          </p:cNvPr>
          <p:cNvSpPr/>
          <p:nvPr/>
        </p:nvSpPr>
        <p:spPr>
          <a:xfrm>
            <a:off x="755576" y="3682611"/>
            <a:ext cx="3456383" cy="395549"/>
          </a:xfrm>
          <a:prstGeom prst="rect">
            <a:avLst/>
          </a:prstGeom>
          <a:solidFill>
            <a:srgbClr val="CA9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Climatisation et chauffage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B6AEC3D-ABCC-4C71-989F-C1ACB63AD1F3}"/>
              </a:ext>
            </a:extLst>
          </p:cNvPr>
          <p:cNvSpPr/>
          <p:nvPr/>
        </p:nvSpPr>
        <p:spPr>
          <a:xfrm>
            <a:off x="749909" y="4078160"/>
            <a:ext cx="3456384" cy="195055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lvl="0"/>
            <a:r>
              <a:rPr lang="fr-FR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Sans investissement :</a:t>
            </a:r>
          </a:p>
          <a:p>
            <a:pPr marL="171450" lvl="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Réglage des points de consigne des productions thermiques</a:t>
            </a:r>
          </a:p>
          <a:p>
            <a:pPr marL="171450" lvl="0" indent="-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Réglage des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PACs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et des groupes froids</a:t>
            </a:r>
          </a:p>
          <a:p>
            <a:pPr lvl="0"/>
            <a:endParaRPr lang="fr-FR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fr-FR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Avec investissement :</a:t>
            </a:r>
          </a:p>
          <a:p>
            <a:pPr marL="171450" lvl="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Ajout de variateurs sur les groupes froids</a:t>
            </a:r>
          </a:p>
          <a:p>
            <a:pPr marL="17145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Etudes pour un raccordement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Seawergie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bâtiment pour le chauffage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23A144-497F-407C-95E6-164E3E9BDC75}"/>
              </a:ext>
            </a:extLst>
          </p:cNvPr>
          <p:cNvSpPr/>
          <p:nvPr/>
        </p:nvSpPr>
        <p:spPr>
          <a:xfrm>
            <a:off x="4791437" y="3682611"/>
            <a:ext cx="3456383" cy="397241"/>
          </a:xfrm>
          <a:prstGeom prst="rect">
            <a:avLst/>
          </a:prstGeom>
          <a:solidFill>
            <a:srgbClr val="FDB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Eclairage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14A98A-F336-4BFA-81F3-298DF246807E}"/>
              </a:ext>
            </a:extLst>
          </p:cNvPr>
          <p:cNvSpPr/>
          <p:nvPr/>
        </p:nvSpPr>
        <p:spPr>
          <a:xfrm>
            <a:off x="4785770" y="4078160"/>
            <a:ext cx="3456384" cy="195055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lvl="0"/>
            <a:r>
              <a:rPr lang="fr-FR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Sans investissement :</a:t>
            </a:r>
          </a:p>
          <a:p>
            <a:pPr marL="171450" lvl="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Optimisation des horaires d’éclairage</a:t>
            </a:r>
          </a:p>
          <a:p>
            <a:pPr marL="171450" lvl="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Optimisation du réglage de minuterie</a:t>
            </a:r>
          </a:p>
          <a:p>
            <a:pPr marL="171450" lvl="0" indent="-171450"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Optimisation du talon d’éclairage</a:t>
            </a:r>
          </a:p>
          <a:p>
            <a:pPr lvl="0"/>
            <a:endParaRPr lang="fr-FR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fr-FR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Avec investissement :</a:t>
            </a:r>
          </a:p>
          <a:p>
            <a:pPr marL="171450" lvl="0" indent="-1714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Remplacement par de l’éclairage LED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77F94-C4FB-459C-A496-3BDFF320815C}"/>
              </a:ext>
            </a:extLst>
          </p:cNvPr>
          <p:cNvSpPr/>
          <p:nvPr/>
        </p:nvSpPr>
        <p:spPr>
          <a:xfrm>
            <a:off x="5174058" y="702218"/>
            <a:ext cx="2655592" cy="24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d’occurrences d’apparition dans les plans d’actions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3A317-DAF1-4A36-A6B9-89CB32756581}"/>
              </a:ext>
            </a:extLst>
          </p:cNvPr>
          <p:cNvSpPr/>
          <p:nvPr/>
        </p:nvSpPr>
        <p:spPr>
          <a:xfrm>
            <a:off x="7919864" y="721444"/>
            <a:ext cx="195292" cy="195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1ABB23-3700-4C05-9050-9E8E5F311CB5}"/>
              </a:ext>
            </a:extLst>
          </p:cNvPr>
          <p:cNvSpPr/>
          <p:nvPr/>
        </p:nvSpPr>
        <p:spPr>
          <a:xfrm>
            <a:off x="8244036" y="721444"/>
            <a:ext cx="195292" cy="195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1D8D04-4313-467B-BDF7-A9FACE67A45E}"/>
              </a:ext>
            </a:extLst>
          </p:cNvPr>
          <p:cNvSpPr/>
          <p:nvPr/>
        </p:nvSpPr>
        <p:spPr>
          <a:xfrm>
            <a:off x="8568209" y="721445"/>
            <a:ext cx="195292" cy="1952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B8E37-F59F-456B-93A2-E7733D0BAEAC}"/>
              </a:ext>
            </a:extLst>
          </p:cNvPr>
          <p:cNvSpPr/>
          <p:nvPr/>
        </p:nvSpPr>
        <p:spPr>
          <a:xfrm>
            <a:off x="8853714" y="721445"/>
            <a:ext cx="195292" cy="195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≥4</a:t>
            </a:r>
          </a:p>
        </p:txBody>
      </p:sp>
    </p:spTree>
    <p:extLst>
      <p:ext uri="{BB962C8B-B14F-4D97-AF65-F5344CB8AC3E}">
        <p14:creationId xmlns:p14="http://schemas.microsoft.com/office/powerpoint/2010/main" val="4580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Synthèse des plans d’actions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5D7EC9-5DC7-4B0E-8E36-40E2EBF23954}"/>
              </a:ext>
            </a:extLst>
          </p:cNvPr>
          <p:cNvSpPr/>
          <p:nvPr/>
        </p:nvSpPr>
        <p:spPr>
          <a:xfrm>
            <a:off x="755576" y="836712"/>
            <a:ext cx="3456383" cy="3955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Autres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960DF2-45EB-47F2-81B9-F0B9C3FB97D8}"/>
              </a:ext>
            </a:extLst>
          </p:cNvPr>
          <p:cNvSpPr/>
          <p:nvPr/>
        </p:nvSpPr>
        <p:spPr>
          <a:xfrm>
            <a:off x="749909" y="1232261"/>
            <a:ext cx="3456384" cy="223224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Sans investissement 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Sensibilisation du personnel aux économies d’énergie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 des données Smart+ en assemblée générale, aux propriétaires des appartements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Avec investissement 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place d’un CPE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95B055-0E58-4F14-81AF-4CCDAF077663}"/>
              </a:ext>
            </a:extLst>
          </p:cNvPr>
          <p:cNvSpPr/>
          <p:nvPr/>
        </p:nvSpPr>
        <p:spPr>
          <a:xfrm>
            <a:off x="5174058" y="702218"/>
            <a:ext cx="2655592" cy="24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d’occurrences d’apparition dans les plans d’actions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E07E1B-C557-41C8-94B9-13DB4CF00511}"/>
              </a:ext>
            </a:extLst>
          </p:cNvPr>
          <p:cNvSpPr/>
          <p:nvPr/>
        </p:nvSpPr>
        <p:spPr>
          <a:xfrm>
            <a:off x="7919864" y="721444"/>
            <a:ext cx="195292" cy="195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6FA211-63E4-41CA-856A-13874FD0C28C}"/>
              </a:ext>
            </a:extLst>
          </p:cNvPr>
          <p:cNvSpPr/>
          <p:nvPr/>
        </p:nvSpPr>
        <p:spPr>
          <a:xfrm>
            <a:off x="8244036" y="721444"/>
            <a:ext cx="195292" cy="195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A43F92-15B1-4CD7-A84D-D1E39107955A}"/>
              </a:ext>
            </a:extLst>
          </p:cNvPr>
          <p:cNvSpPr/>
          <p:nvPr/>
        </p:nvSpPr>
        <p:spPr>
          <a:xfrm>
            <a:off x="8568209" y="721445"/>
            <a:ext cx="195292" cy="1952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438E7-E9AE-4399-9A4A-AE1A1FC5C406}"/>
              </a:ext>
            </a:extLst>
          </p:cNvPr>
          <p:cNvSpPr/>
          <p:nvPr/>
        </p:nvSpPr>
        <p:spPr>
          <a:xfrm>
            <a:off x="8853714" y="721445"/>
            <a:ext cx="195292" cy="195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≥4</a:t>
            </a:r>
          </a:p>
        </p:txBody>
      </p:sp>
    </p:spTree>
    <p:extLst>
      <p:ext uri="{BB962C8B-B14F-4D97-AF65-F5344CB8AC3E}">
        <p14:creationId xmlns:p14="http://schemas.microsoft.com/office/powerpoint/2010/main" val="15871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17C59-9697-4132-B0CD-DA6D6C73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Instrumentation Smart+ sur les colonnes privatives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3FFEFF-01D7-4599-B1CE-1C7130568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09715"/>
            <a:ext cx="1598611" cy="1598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7AE5AE-7A29-4943-936E-C27FC70E692D}"/>
              </a:ext>
            </a:extLst>
          </p:cNvPr>
          <p:cNvSpPr/>
          <p:nvPr/>
        </p:nvSpPr>
        <p:spPr>
          <a:xfrm>
            <a:off x="7105849" y="4131391"/>
            <a:ext cx="419344" cy="3769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800" dirty="0"/>
              <a:t>TGBT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EC1FCCF-1477-4102-83EF-ED2041A75D61}"/>
              </a:ext>
            </a:extLst>
          </p:cNvPr>
          <p:cNvGrpSpPr/>
          <p:nvPr/>
        </p:nvGrpSpPr>
        <p:grpSpPr>
          <a:xfrm>
            <a:off x="7284429" y="4471089"/>
            <a:ext cx="256315" cy="173508"/>
            <a:chOff x="5707509" y="539880"/>
            <a:chExt cx="637688" cy="431672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8E0CFAE-CA50-4C6D-B6D1-0D85FBA30623}"/>
                </a:ext>
              </a:extLst>
            </p:cNvPr>
            <p:cNvSpPr/>
            <p:nvPr/>
          </p:nvSpPr>
          <p:spPr>
            <a:xfrm>
              <a:off x="5707509" y="539880"/>
              <a:ext cx="637688" cy="431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ABBB08-0864-449E-AF0F-00B43468302E}"/>
                </a:ext>
              </a:extLst>
            </p:cNvPr>
            <p:cNvSpPr/>
            <p:nvPr/>
          </p:nvSpPr>
          <p:spPr>
            <a:xfrm>
              <a:off x="5810329" y="617414"/>
              <a:ext cx="432048" cy="274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/>
            </a:p>
          </p:txBody>
        </p: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47C9B25-72F9-4633-9F7D-3E22734F4D37}"/>
              </a:ext>
            </a:extLst>
          </p:cNvPr>
          <p:cNvCxnSpPr>
            <a:cxnSpLocks/>
          </p:cNvCxnSpPr>
          <p:nvPr/>
        </p:nvCxnSpPr>
        <p:spPr>
          <a:xfrm>
            <a:off x="8020682" y="3247196"/>
            <a:ext cx="0" cy="142451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6BC8695-C66F-4481-9566-24144660069A}"/>
              </a:ext>
            </a:extLst>
          </p:cNvPr>
          <p:cNvCxnSpPr>
            <a:cxnSpLocks/>
          </p:cNvCxnSpPr>
          <p:nvPr/>
        </p:nvCxnSpPr>
        <p:spPr>
          <a:xfrm flipH="1">
            <a:off x="8011556" y="4662215"/>
            <a:ext cx="5676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A5A147F-2CD1-42D7-A306-A1445978E35B}"/>
              </a:ext>
            </a:extLst>
          </p:cNvPr>
          <p:cNvSpPr/>
          <p:nvPr/>
        </p:nvSpPr>
        <p:spPr>
          <a:xfrm>
            <a:off x="8008032" y="4353879"/>
            <a:ext cx="10728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Colonne 2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2D33F1F-876A-42EE-BD1C-6355AA4DDCA7}"/>
              </a:ext>
            </a:extLst>
          </p:cNvPr>
          <p:cNvGrpSpPr/>
          <p:nvPr/>
        </p:nvGrpSpPr>
        <p:grpSpPr>
          <a:xfrm>
            <a:off x="8342754" y="4567526"/>
            <a:ext cx="256315" cy="173508"/>
            <a:chOff x="5707509" y="539880"/>
            <a:chExt cx="637688" cy="431672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C3F9AD7-7EB3-4552-AE65-A7DDE262484B}"/>
                </a:ext>
              </a:extLst>
            </p:cNvPr>
            <p:cNvSpPr/>
            <p:nvPr/>
          </p:nvSpPr>
          <p:spPr>
            <a:xfrm>
              <a:off x="5707509" y="539880"/>
              <a:ext cx="637688" cy="431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34809C-1F6F-4726-B1E5-61CEDCDE3F11}"/>
                </a:ext>
              </a:extLst>
            </p:cNvPr>
            <p:cNvSpPr/>
            <p:nvPr/>
          </p:nvSpPr>
          <p:spPr>
            <a:xfrm>
              <a:off x="5810329" y="617414"/>
              <a:ext cx="432048" cy="274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/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951FF33-FD17-45E3-AE3B-F5DD2D45AA51}"/>
              </a:ext>
            </a:extLst>
          </p:cNvPr>
          <p:cNvCxnSpPr>
            <a:cxnSpLocks/>
          </p:cNvCxnSpPr>
          <p:nvPr/>
        </p:nvCxnSpPr>
        <p:spPr>
          <a:xfrm>
            <a:off x="6580522" y="3265257"/>
            <a:ext cx="0" cy="142451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F63E2C-D8FA-419C-AF1D-D1090C60100D}"/>
              </a:ext>
            </a:extLst>
          </p:cNvPr>
          <p:cNvCxnSpPr>
            <a:cxnSpLocks/>
          </p:cNvCxnSpPr>
          <p:nvPr/>
        </p:nvCxnSpPr>
        <p:spPr>
          <a:xfrm>
            <a:off x="6378961" y="4672732"/>
            <a:ext cx="20689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7CB4CCE-29EC-4A2F-B481-FB98A93FC915}"/>
              </a:ext>
            </a:extLst>
          </p:cNvPr>
          <p:cNvGrpSpPr/>
          <p:nvPr/>
        </p:nvGrpSpPr>
        <p:grpSpPr>
          <a:xfrm>
            <a:off x="6146152" y="4557843"/>
            <a:ext cx="256315" cy="173508"/>
            <a:chOff x="5707509" y="539880"/>
            <a:chExt cx="637688" cy="431672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C0713655-8078-47F0-BEEA-AD38671F23F8}"/>
                </a:ext>
              </a:extLst>
            </p:cNvPr>
            <p:cNvSpPr/>
            <p:nvPr/>
          </p:nvSpPr>
          <p:spPr>
            <a:xfrm>
              <a:off x="5707509" y="539880"/>
              <a:ext cx="637688" cy="431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0D02ED-2B4D-416C-AA38-0EAD694E665A}"/>
                </a:ext>
              </a:extLst>
            </p:cNvPr>
            <p:cNvSpPr/>
            <p:nvPr/>
          </p:nvSpPr>
          <p:spPr>
            <a:xfrm>
              <a:off x="5810329" y="617414"/>
              <a:ext cx="432048" cy="2740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6E02D2A-43C1-4CA2-9C75-4AAA008067E2}"/>
              </a:ext>
            </a:extLst>
          </p:cNvPr>
          <p:cNvSpPr/>
          <p:nvPr/>
        </p:nvSpPr>
        <p:spPr>
          <a:xfrm>
            <a:off x="5670521" y="4353879"/>
            <a:ext cx="10728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Colonne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DAE071-20F9-427C-8E7B-688C5E20717D}"/>
              </a:ext>
            </a:extLst>
          </p:cNvPr>
          <p:cNvSpPr/>
          <p:nvPr/>
        </p:nvSpPr>
        <p:spPr>
          <a:xfrm>
            <a:off x="525811" y="2715980"/>
            <a:ext cx="1724779" cy="395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Production ECS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56FE9-0593-4298-9826-CC25EED440ED}"/>
              </a:ext>
            </a:extLst>
          </p:cNvPr>
          <p:cNvSpPr/>
          <p:nvPr/>
        </p:nvSpPr>
        <p:spPr>
          <a:xfrm>
            <a:off x="524386" y="2204864"/>
            <a:ext cx="1724779" cy="39724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Ventilation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3FE314-DEAE-4ED4-958F-B299DD2ABAEB}"/>
              </a:ext>
            </a:extLst>
          </p:cNvPr>
          <p:cNvSpPr/>
          <p:nvPr/>
        </p:nvSpPr>
        <p:spPr>
          <a:xfrm>
            <a:off x="532977" y="3293260"/>
            <a:ext cx="1724779" cy="395549"/>
          </a:xfrm>
          <a:prstGeom prst="rect">
            <a:avLst/>
          </a:prstGeom>
          <a:solidFill>
            <a:srgbClr val="CA9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Climatisation et chauffage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B4F48-54F4-43EF-B5D7-5ADA523F9DF1}"/>
              </a:ext>
            </a:extLst>
          </p:cNvPr>
          <p:cNvSpPr/>
          <p:nvPr/>
        </p:nvSpPr>
        <p:spPr>
          <a:xfrm>
            <a:off x="524386" y="3861556"/>
            <a:ext cx="1724779" cy="397241"/>
          </a:xfrm>
          <a:prstGeom prst="rect">
            <a:avLst/>
          </a:prstGeom>
          <a:solidFill>
            <a:srgbClr val="FDB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Eclairage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CE7A99-07FD-471C-823E-9C79167AF0C4}"/>
              </a:ext>
            </a:extLst>
          </p:cNvPr>
          <p:cNvSpPr/>
          <p:nvPr/>
        </p:nvSpPr>
        <p:spPr>
          <a:xfrm>
            <a:off x="532977" y="4951621"/>
            <a:ext cx="1724779" cy="3955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Electroménager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017D76-634B-41C4-8F78-533435A0580E}"/>
              </a:ext>
            </a:extLst>
          </p:cNvPr>
          <p:cNvSpPr txBox="1"/>
          <p:nvPr/>
        </p:nvSpPr>
        <p:spPr>
          <a:xfrm>
            <a:off x="2482874" y="1771200"/>
            <a:ext cx="116988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2B82891-0E31-4404-BE6E-9D9B99BEA026}"/>
              </a:ext>
            </a:extLst>
          </p:cNvPr>
          <p:cNvSpPr txBox="1"/>
          <p:nvPr/>
        </p:nvSpPr>
        <p:spPr>
          <a:xfrm>
            <a:off x="4218306" y="1771200"/>
            <a:ext cx="70738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Privé</a:t>
            </a:r>
          </a:p>
        </p:txBody>
      </p:sp>
      <p:sp>
        <p:nvSpPr>
          <p:cNvPr id="30" name="Signe de multiplication 29">
            <a:extLst>
              <a:ext uri="{FF2B5EF4-FFF2-40B4-BE49-F238E27FC236}">
                <a16:creationId xmlns:a16="http://schemas.microsoft.com/office/drawing/2014/main" id="{6E1A4509-697A-48AC-A6A8-382E9612995E}"/>
              </a:ext>
            </a:extLst>
          </p:cNvPr>
          <p:cNvSpPr/>
          <p:nvPr/>
        </p:nvSpPr>
        <p:spPr>
          <a:xfrm>
            <a:off x="4381365" y="2714643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sp>
        <p:nvSpPr>
          <p:cNvPr id="35" name="Signe de multiplication 34">
            <a:extLst>
              <a:ext uri="{FF2B5EF4-FFF2-40B4-BE49-F238E27FC236}">
                <a16:creationId xmlns:a16="http://schemas.microsoft.com/office/drawing/2014/main" id="{838E1A05-FE00-4ECA-9ADE-36DD55E837CF}"/>
              </a:ext>
            </a:extLst>
          </p:cNvPr>
          <p:cNvSpPr/>
          <p:nvPr/>
        </p:nvSpPr>
        <p:spPr>
          <a:xfrm>
            <a:off x="4381365" y="3224422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sp>
        <p:nvSpPr>
          <p:cNvPr id="37" name="Signe de multiplication 36">
            <a:extLst>
              <a:ext uri="{FF2B5EF4-FFF2-40B4-BE49-F238E27FC236}">
                <a16:creationId xmlns:a16="http://schemas.microsoft.com/office/drawing/2014/main" id="{DB8B4DA5-E296-4494-BC1C-8CFC2878488A}"/>
              </a:ext>
            </a:extLst>
          </p:cNvPr>
          <p:cNvSpPr/>
          <p:nvPr/>
        </p:nvSpPr>
        <p:spPr>
          <a:xfrm>
            <a:off x="4381365" y="3861556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sp>
        <p:nvSpPr>
          <p:cNvPr id="38" name="Signe de multiplication 37">
            <a:extLst>
              <a:ext uri="{FF2B5EF4-FFF2-40B4-BE49-F238E27FC236}">
                <a16:creationId xmlns:a16="http://schemas.microsoft.com/office/drawing/2014/main" id="{6A9FFA36-492C-40E5-A016-1A9A9F9F2546}"/>
              </a:ext>
            </a:extLst>
          </p:cNvPr>
          <p:cNvSpPr/>
          <p:nvPr/>
        </p:nvSpPr>
        <p:spPr>
          <a:xfrm>
            <a:off x="4381365" y="4943712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46C137B-28B4-45F6-9221-C6F441A5E085}"/>
              </a:ext>
            </a:extLst>
          </p:cNvPr>
          <p:cNvSpPr txBox="1"/>
          <p:nvPr/>
        </p:nvSpPr>
        <p:spPr>
          <a:xfrm>
            <a:off x="3696092" y="2792092"/>
            <a:ext cx="43204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dirty="0"/>
              <a:t>ou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8AC200D-140E-468A-8850-6E82FC90D741}"/>
              </a:ext>
            </a:extLst>
          </p:cNvPr>
          <p:cNvSpPr txBox="1"/>
          <p:nvPr/>
        </p:nvSpPr>
        <p:spPr>
          <a:xfrm>
            <a:off x="3696092" y="3309900"/>
            <a:ext cx="43204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dirty="0"/>
              <a:t>ou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C90DCD2-0255-4627-84F0-360B4D9F552E}"/>
              </a:ext>
            </a:extLst>
          </p:cNvPr>
          <p:cNvSpPr txBox="1"/>
          <p:nvPr/>
        </p:nvSpPr>
        <p:spPr>
          <a:xfrm>
            <a:off x="3696092" y="3955375"/>
            <a:ext cx="43204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dirty="0"/>
              <a:t>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D5203B-0BD2-4825-B2BE-B7ADE9AEBBE6}"/>
              </a:ext>
            </a:extLst>
          </p:cNvPr>
          <p:cNvSpPr/>
          <p:nvPr/>
        </p:nvSpPr>
        <p:spPr>
          <a:xfrm>
            <a:off x="532977" y="5493097"/>
            <a:ext cx="1724779" cy="3955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Informatique</a:t>
            </a:r>
          </a:p>
        </p:txBody>
      </p:sp>
      <p:sp>
        <p:nvSpPr>
          <p:cNvPr id="43" name="Signe de multiplication 42">
            <a:extLst>
              <a:ext uri="{FF2B5EF4-FFF2-40B4-BE49-F238E27FC236}">
                <a16:creationId xmlns:a16="http://schemas.microsoft.com/office/drawing/2014/main" id="{5B70E0C0-092A-45B6-BA90-C889BD9F2927}"/>
              </a:ext>
            </a:extLst>
          </p:cNvPr>
          <p:cNvSpPr/>
          <p:nvPr/>
        </p:nvSpPr>
        <p:spPr>
          <a:xfrm>
            <a:off x="4381365" y="5491405"/>
            <a:ext cx="397241" cy="397241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584F74-C0FA-460E-936B-40DB35B67DF1}"/>
              </a:ext>
            </a:extLst>
          </p:cNvPr>
          <p:cNvSpPr/>
          <p:nvPr/>
        </p:nvSpPr>
        <p:spPr>
          <a:xfrm>
            <a:off x="532977" y="4404232"/>
            <a:ext cx="1724779" cy="395549"/>
          </a:xfrm>
          <a:prstGeom prst="rect">
            <a:avLst/>
          </a:prstGeom>
          <a:solidFill>
            <a:srgbClr val="376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/>
              <a:t>Ascenseurs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FCBCDF8-863F-4D2C-A3AC-5417FFC799CC}"/>
              </a:ext>
            </a:extLst>
          </p:cNvPr>
          <p:cNvSpPr txBox="1"/>
          <p:nvPr/>
        </p:nvSpPr>
        <p:spPr>
          <a:xfrm>
            <a:off x="579481" y="891244"/>
            <a:ext cx="7985038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b="1" dirty="0"/>
              <a:t>Le programme Smart+ s’étend sur un panel de colonnes montantes, en ajout de l’instrumentation des SG, permettant ainsi une vision complète du bâtiment, par usage.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EA448C9-21CC-49D3-B521-CCD26F8E4BD9}"/>
              </a:ext>
            </a:extLst>
          </p:cNvPr>
          <p:cNvSpPr txBox="1"/>
          <p:nvPr/>
        </p:nvSpPr>
        <p:spPr>
          <a:xfrm>
            <a:off x="5492648" y="5009196"/>
            <a:ext cx="3583561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L’installation est réalisée en pied de colonne (dans les locaux SMEG), assurant une anonymisation complète des données de consommation par usage.</a:t>
            </a:r>
          </a:p>
        </p:txBody>
      </p:sp>
      <p:pic>
        <p:nvPicPr>
          <p:cNvPr id="1026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E4E63822-3892-4F55-8288-84EAC37D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215964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055A0A7C-1FAE-463B-9A9A-92B09CFE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266991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4CDBD4A0-E65C-4328-BC24-4518DA8F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324719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230B07AB-1593-41BB-9748-EC0C3840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3816338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1ABB4082-082D-4BE1-9DA3-D098361A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9" y="4358168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C160E617-726F-42B2-8464-39D0BBB9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2674992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50F29FC7-3C5C-4C23-9701-F10C0DF8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3176641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8F299C4C-4053-4467-AB5A-E2E890A2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3807526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737D609E-207F-4CAB-B313-4CFA60D1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4898494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7006D759-23D9-4DF3-9829-376F3039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4905557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Green tick check mark icon — Stock Vector © Arcady #124334428">
            <a:extLst>
              <a:ext uri="{FF2B5EF4-FFF2-40B4-BE49-F238E27FC236}">
                <a16:creationId xmlns:a16="http://schemas.microsoft.com/office/drawing/2014/main" id="{9F3F995E-CFEC-4782-A006-F05ECD21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0" y="5446187"/>
            <a:ext cx="487676" cy="4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FD02C-8C5A-408C-93A7-74254DF5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que 3 mois pour bénéficier de Smart+ !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049DB73-37A3-40D2-93D1-D99F002A26E8}"/>
              </a:ext>
            </a:extLst>
          </p:cNvPr>
          <p:cNvSpPr/>
          <p:nvPr/>
        </p:nvSpPr>
        <p:spPr>
          <a:xfrm>
            <a:off x="700107" y="1772816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Gratuit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les sites bénéficiaires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8A19189-5A61-47EF-8632-482F23EA5198}"/>
              </a:ext>
            </a:extLst>
          </p:cNvPr>
          <p:cNvSpPr/>
          <p:nvPr/>
        </p:nvSpPr>
        <p:spPr>
          <a:xfrm>
            <a:off x="5292228" y="1772816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6432E90-DF59-4FAD-A449-650A77046485}"/>
              </a:ext>
            </a:extLst>
          </p:cNvPr>
          <p:cNvSpPr/>
          <p:nvPr/>
        </p:nvSpPr>
        <p:spPr>
          <a:xfrm>
            <a:off x="2903649" y="1772816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ans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826CE3-582F-4C9E-A1C2-55F1743699BA}"/>
              </a:ext>
            </a:extLst>
          </p:cNvPr>
          <p:cNvSpPr txBox="1"/>
          <p:nvPr/>
        </p:nvSpPr>
        <p:spPr>
          <a:xfrm>
            <a:off x="5202218" y="2020489"/>
            <a:ext cx="1260140" cy="58477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accompagnement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AA56D-2DCA-44DE-BBB6-BF0A6078CE56}"/>
              </a:ext>
            </a:extLst>
          </p:cNvPr>
          <p:cNvSpPr/>
          <p:nvPr/>
        </p:nvSpPr>
        <p:spPr>
          <a:xfrm>
            <a:off x="2435597" y="2934379"/>
            <a:ext cx="2016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Matériel + plateforme en ligne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 disposition pendant 3 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00ECD-6185-47AB-B4B5-52FB084BF6F5}"/>
              </a:ext>
            </a:extLst>
          </p:cNvPr>
          <p:cNvSpPr/>
          <p:nvPr/>
        </p:nvSpPr>
        <p:spPr>
          <a:xfrm>
            <a:off x="4434995" y="2934379"/>
            <a:ext cx="2592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 annuel avec plan d’actions à fournir pour valider la poursuite du programme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82B120-757A-4351-8BD5-801537ED2167}"/>
              </a:ext>
            </a:extLst>
          </p:cNvPr>
          <p:cNvSpPr/>
          <p:nvPr/>
        </p:nvSpPr>
        <p:spPr>
          <a:xfrm>
            <a:off x="-55852" y="2934379"/>
            <a:ext cx="25925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 subventionné par la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155E533-53F2-4004-A241-9E5DD32A7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9192" r="12874" b="27721"/>
          <a:stretch/>
        </p:blipFill>
        <p:spPr>
          <a:xfrm>
            <a:off x="0" y="4197632"/>
            <a:ext cx="9144000" cy="2660367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2AC138C-AC39-43F2-B4BD-503C2C1B3581}"/>
              </a:ext>
            </a:extLst>
          </p:cNvPr>
          <p:cNvSpPr/>
          <p:nvPr/>
        </p:nvSpPr>
        <p:spPr>
          <a:xfrm>
            <a:off x="7668591" y="1772816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8C046-EFA4-4DD9-B2D1-CB3942B81415}"/>
              </a:ext>
            </a:extLst>
          </p:cNvPr>
          <p:cNvSpPr/>
          <p:nvPr/>
        </p:nvSpPr>
        <p:spPr>
          <a:xfrm>
            <a:off x="6912632" y="2934379"/>
            <a:ext cx="2592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moyenne 4000€ 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économisés par site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4C8A86-C64A-4E2A-9EF6-5100F17FF831}"/>
              </a:ext>
            </a:extLst>
          </p:cNvPr>
          <p:cNvSpPr txBox="1"/>
          <p:nvPr/>
        </p:nvSpPr>
        <p:spPr>
          <a:xfrm>
            <a:off x="7578581" y="1972850"/>
            <a:ext cx="1260140" cy="6463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économies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d’énergie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850744ED-31F6-4111-8D6A-A7F444AA12CA}"/>
              </a:ext>
            </a:extLst>
          </p:cNvPr>
          <p:cNvSpPr txBox="1">
            <a:spLocks/>
          </p:cNvSpPr>
          <p:nvPr/>
        </p:nvSpPr>
        <p:spPr>
          <a:xfrm>
            <a:off x="395286" y="732293"/>
            <a:ext cx="8353425" cy="850106"/>
          </a:xfrm>
          <a:prstGeom prst="rect">
            <a:avLst/>
          </a:prstGeom>
          <a:noFill/>
        </p:spPr>
        <p:txBody>
          <a:bodyPr vert="horz" lIns="108000" tIns="108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3AA09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 programme Smart+, c’est :  </a:t>
            </a:r>
          </a:p>
        </p:txBody>
      </p:sp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ACF540F-D703-4D96-9AC9-AF7A2BE1C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67126"/>
            <a:ext cx="1321207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976074"/>
            <a:ext cx="85145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Restauration d’un bâti remarquable (Jusqu’au 31 décembre 2021)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Propriétaire d’un bâtiment remarquable ou gestionnaire d’une copropriété répertoriée bâtiment remarquable, </a:t>
            </a:r>
            <a:r>
              <a:rPr lang="fr-FR" b="1" dirty="0"/>
              <a:t>une prime à hauteur de 30 % du coût des travaux TTC avec un plafond de 20.000 € </a:t>
            </a:r>
            <a:r>
              <a:rPr lang="fr-FR" dirty="0"/>
              <a:t>est instaurée pour des opérations de restauration effectuées avant le 31/12/2021 : ravalement, remplacement de volets, changement de portes d’entrée, réparation des modénatures et/ou des décors, correction des dénaturations, intervention en toiture, etc.</a:t>
            </a:r>
          </a:p>
          <a:p>
            <a:r>
              <a:rPr lang="fr-FR" dirty="0"/>
              <a:t>  </a:t>
            </a:r>
          </a:p>
          <a:p>
            <a:r>
              <a:rPr lang="fr-FR" b="1" dirty="0" smtClean="0"/>
              <a:t>Mise </a:t>
            </a:r>
            <a:r>
              <a:rPr lang="fr-FR" b="1" dirty="0"/>
              <a:t>aux normes des locaux poubelles (Jusqu’au 30 juin 2021)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Propriétaire ou gestionnaire d’une copropriété, une </a:t>
            </a:r>
            <a:r>
              <a:rPr lang="fr-FR" b="1" dirty="0"/>
              <a:t>aide financière est allouée aux 100 premières demandes </a:t>
            </a:r>
            <a:r>
              <a:rPr lang="fr-FR" dirty="0"/>
              <a:t>pour des travaux permettant de créer ou de mettre aux normes des locaux poubelles afin d’en améliorer l’accessibilité, la sécurité et permettre le tri des déchets. </a:t>
            </a:r>
          </a:p>
          <a:p>
            <a:r>
              <a:rPr lang="fr-FR" dirty="0"/>
              <a:t>M</a:t>
            </a:r>
            <a:r>
              <a:rPr lang="fr-FR" dirty="0" smtClean="0"/>
              <a:t>ontant de </a:t>
            </a:r>
            <a:r>
              <a:rPr lang="fr-FR" b="1" dirty="0"/>
              <a:t>50 % du coût des travaux TTC avec un plafond de 10.000 €</a:t>
            </a:r>
            <a:r>
              <a:rPr lang="fr-FR" dirty="0"/>
              <a:t>, pour des travaux effectués avant le 30/06/2021.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+ d’infos ? contactez la Direction de la Prospective, de l’urbanisme et de la Mobilité.</a:t>
            </a:r>
          </a:p>
          <a:p>
            <a:r>
              <a:rPr lang="fr-FR" dirty="0"/>
              <a:t>98 98 22 </a:t>
            </a:r>
            <a:r>
              <a:rPr lang="fr-FR" dirty="0" smtClean="0"/>
              <a:t>99. </a:t>
            </a:r>
            <a:r>
              <a:rPr lang="fr-FR" dirty="0" smtClean="0">
                <a:hlinkClick r:id="rId3"/>
              </a:rPr>
              <a:t>prospective@gouv.mc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7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915099"/>
            <a:ext cx="8514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Rénovation des fenêtres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subvention </a:t>
            </a:r>
            <a:r>
              <a:rPr lang="fr-FR" dirty="0" smtClean="0"/>
              <a:t>allouée </a:t>
            </a:r>
            <a:r>
              <a:rPr lang="fr-FR" dirty="0"/>
              <a:t>aux propriétaires pour la rénovation des fenêtres simple vitrage de leur(s) logement (s), ainsi que des parties communes de leurs bâtiments à usage d’habitation ou mixte, situés à </a:t>
            </a:r>
            <a:r>
              <a:rPr lang="fr-FR" dirty="0" smtClean="0"/>
              <a:t>Monaco.</a:t>
            </a:r>
            <a:endParaRPr lang="fr-FR" dirty="0"/>
          </a:p>
          <a:p>
            <a:r>
              <a:rPr lang="fr-FR" b="1" dirty="0"/>
              <a:t>M</a:t>
            </a:r>
            <a:r>
              <a:rPr lang="fr-FR" b="1" dirty="0" smtClean="0"/>
              <a:t>ontant de </a:t>
            </a:r>
            <a:r>
              <a:rPr lang="fr-FR" b="1" dirty="0"/>
              <a:t>400 euros et 40% du montant TTC des travaux par fenêtre</a:t>
            </a:r>
            <a:r>
              <a:rPr lang="fr-FR" dirty="0"/>
              <a:t>. </a:t>
            </a:r>
            <a:r>
              <a:rPr lang="fr-FR" dirty="0" smtClean="0"/>
              <a:t>L’aide </a:t>
            </a:r>
            <a:r>
              <a:rPr lang="fr-FR" dirty="0"/>
              <a:t>ne peut excéder 20 000 euros par bénéficiaire</a:t>
            </a:r>
            <a:r>
              <a:rPr lang="fr-FR" dirty="0" smtClean="0"/>
              <a:t>. Dégressive </a:t>
            </a:r>
            <a:r>
              <a:rPr lang="fr-FR" dirty="0"/>
              <a:t>en fonction du nombre d’appartements détenus par un bénéficiaire ou du nombre de fenêtres pour les parties communes du bâtiment.</a:t>
            </a:r>
          </a:p>
          <a:p>
            <a:endParaRPr lang="fr-FR" dirty="0" smtClean="0"/>
          </a:p>
          <a:p>
            <a:r>
              <a:rPr lang="fr-FR" dirty="0" smtClean="0"/>
              <a:t>Deux bonus </a:t>
            </a:r>
            <a:r>
              <a:rPr lang="fr-FR" dirty="0"/>
              <a:t>peuvent s’y ajouter :</a:t>
            </a:r>
          </a:p>
          <a:p>
            <a:r>
              <a:rPr lang="fr-FR" dirty="0" smtClean="0"/>
              <a:t>- De 5 </a:t>
            </a:r>
            <a:r>
              <a:rPr lang="fr-FR" dirty="0"/>
              <a:t>% du montant des travaux, plafonnés à 50 euros lorsque les travaux sont réalisés par une entreprise </a:t>
            </a:r>
            <a:r>
              <a:rPr lang="fr-FR" dirty="0" smtClean="0"/>
              <a:t>monégasque,</a:t>
            </a:r>
            <a:endParaRPr lang="fr-FR" dirty="0"/>
          </a:p>
          <a:p>
            <a:r>
              <a:rPr lang="fr-FR" dirty="0" smtClean="0"/>
              <a:t>- De 20 </a:t>
            </a:r>
            <a:r>
              <a:rPr lang="fr-FR" dirty="0"/>
              <a:t>% du montant des travaux, plafonnés à 200 euros lorsque les travaux sont réalisés dans un local à usage d’habitation visés dans la Loi </a:t>
            </a:r>
            <a:r>
              <a:rPr lang="fr-FR" dirty="0" smtClean="0"/>
              <a:t>n° 1.235 </a:t>
            </a:r>
            <a:r>
              <a:rPr lang="fr-FR" dirty="0"/>
              <a:t>du 28 décembre 2000, modifiée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+ </a:t>
            </a:r>
            <a:r>
              <a:rPr lang="fr-FR" dirty="0"/>
              <a:t>d’informations ? contactez la Direction de l ’Environnement</a:t>
            </a:r>
          </a:p>
          <a:p>
            <a:r>
              <a:rPr lang="fr-FR" dirty="0"/>
              <a:t>98 98 83 </a:t>
            </a:r>
            <a:r>
              <a:rPr lang="fr-FR" dirty="0" smtClean="0"/>
              <a:t>41. </a:t>
            </a:r>
            <a:r>
              <a:rPr lang="fr-FR" u="sng" dirty="0" smtClean="0">
                <a:hlinkClick r:id="rId3"/>
              </a:rPr>
              <a:t>environnement@gouv.mc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8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048082"/>
            <a:ext cx="85145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Travaux dans un logement à usage d’habitation</a:t>
            </a:r>
            <a:endParaRPr lang="fr-FR" dirty="0"/>
          </a:p>
          <a:p>
            <a:r>
              <a:rPr lang="fr-FR" dirty="0" smtClean="0"/>
              <a:t>Cible : Monégasques </a:t>
            </a:r>
            <a:r>
              <a:rPr lang="fr-FR" dirty="0"/>
              <a:t>et </a:t>
            </a:r>
            <a:r>
              <a:rPr lang="fr-FR" dirty="0" smtClean="0"/>
              <a:t>résidents </a:t>
            </a:r>
            <a:r>
              <a:rPr lang="fr-FR" dirty="0"/>
              <a:t>de la Principauté, pour la réalisation de travaux dans leur logement à usage d’habitation situé à Monaco. </a:t>
            </a:r>
            <a:r>
              <a:rPr lang="fr-FR" dirty="0" smtClean="0"/>
              <a:t>Directement </a:t>
            </a:r>
            <a:r>
              <a:rPr lang="fr-FR" dirty="0"/>
              <a:t>réglée à l’entreprise sur présentation de la facture, peut être sollicitée par le locataire ou le propriétaire, dans les conditions suivantes :  </a:t>
            </a:r>
          </a:p>
          <a:p>
            <a:r>
              <a:rPr lang="fr-FR" dirty="0"/>
              <a:t>- </a:t>
            </a:r>
            <a:r>
              <a:rPr lang="fr-FR" b="1" dirty="0"/>
              <a:t>20% du montant des travaux, plafonnés à 2.000€ </a:t>
            </a:r>
            <a:r>
              <a:rPr lang="fr-FR" dirty="0"/>
              <a:t>par logement pour les + 65 ans </a:t>
            </a:r>
          </a:p>
          <a:p>
            <a:r>
              <a:rPr lang="fr-FR" dirty="0"/>
              <a:t>- </a:t>
            </a:r>
            <a:r>
              <a:rPr lang="fr-FR" b="1" dirty="0"/>
              <a:t>20% du montant des travaux, plafonnés à 1.500€ </a:t>
            </a:r>
            <a:r>
              <a:rPr lang="fr-FR" dirty="0"/>
              <a:t>par logement pour les - 65 ans 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+ d’infos ? Contactez la Direction de l’Action Sanitaire et Sociale </a:t>
            </a:r>
          </a:p>
          <a:p>
            <a:r>
              <a:rPr lang="fr-FR" dirty="0"/>
              <a:t>98 98 41 </a:t>
            </a:r>
            <a:r>
              <a:rPr lang="fr-FR" dirty="0" smtClean="0"/>
              <a:t>00. </a:t>
            </a:r>
            <a:r>
              <a:rPr lang="fr-FR" u="sng" dirty="0" smtClean="0">
                <a:hlinkClick r:id="rId3"/>
              </a:rPr>
              <a:t>daso@gouv.mc</a:t>
            </a:r>
            <a:endParaRPr lang="fr-FR" dirty="0"/>
          </a:p>
          <a:p>
            <a:endParaRPr lang="fr-FR" b="1" dirty="0" smtClean="0"/>
          </a:p>
          <a:p>
            <a:r>
              <a:rPr lang="fr-FR" b="1" dirty="0" smtClean="0"/>
              <a:t>Rénovation </a:t>
            </a:r>
            <a:r>
              <a:rPr lang="fr-FR" b="1" dirty="0"/>
              <a:t>d’un commerce (Jusqu’au 30 juin 2021)</a:t>
            </a:r>
            <a:endParaRPr lang="fr-FR" dirty="0"/>
          </a:p>
          <a:p>
            <a:r>
              <a:rPr lang="fr-FR" b="1" dirty="0" smtClean="0"/>
              <a:t>Aide proposée </a:t>
            </a:r>
            <a:r>
              <a:rPr lang="fr-FR" b="1" dirty="0"/>
              <a:t>aux 100 premiers commerçants </a:t>
            </a:r>
            <a:r>
              <a:rPr lang="fr-FR" dirty="0"/>
              <a:t>pour réaliser des travaux d’embellissement ou de rénovation des locaux, devantures, enseignes, brise-soleil effectués avant le 30/06/2021, à hauteur de </a:t>
            </a:r>
            <a:r>
              <a:rPr lang="fr-FR" b="1" dirty="0"/>
              <a:t>20 % du coût des travaux TTC avec un plafond de 10.000 €</a:t>
            </a:r>
            <a:r>
              <a:rPr lang="fr-FR" dirty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+ </a:t>
            </a:r>
            <a:r>
              <a:rPr lang="fr-FR" dirty="0"/>
              <a:t>d’infos ? contactez la Direction de la Prospective, de l’urbanisme et de la Mobilité.</a:t>
            </a:r>
          </a:p>
          <a:p>
            <a:r>
              <a:rPr lang="fr-FR" dirty="0"/>
              <a:t>98 98 22 </a:t>
            </a:r>
            <a:r>
              <a:rPr lang="fr-FR" dirty="0" smtClean="0"/>
              <a:t>99 </a:t>
            </a:r>
            <a:r>
              <a:rPr lang="fr-FR" dirty="0" smtClean="0">
                <a:hlinkClick r:id="rId4"/>
              </a:rPr>
              <a:t>prospective@gouv.mc</a:t>
            </a:r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259924" y="1081565"/>
            <a:ext cx="272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900">
                <a:solidFill>
                  <a:srgbClr val="FFFFFF"/>
                </a:solidFill>
              </a:rPr>
              <a:pPr algn="ctr" eaLnBrk="1"/>
              <a:t>9</a:t>
            </a:fld>
            <a:endParaRPr lang="fr-FR" altLang="fr-FR" sz="9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cap="all" dirty="0" smtClean="0">
                <a:solidFill>
                  <a:prstClr val="white"/>
                </a:solidFill>
              </a:rPr>
              <a:t>AIDES PLAN DE RELANCE</a:t>
            </a:r>
            <a:endParaRPr lang="fr-FR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PowerPoint[3]">
  <a:themeElements>
    <a:clrScheme name="Masque_PowerPoint[3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asque_PowerPoint[3]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owerPoint[3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dèle ppt smeg">
  <a:themeElements>
    <a:clrScheme name="SME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A094"/>
      </a:accent1>
      <a:accent2>
        <a:srgbClr val="E40321"/>
      </a:accent2>
      <a:accent3>
        <a:srgbClr val="F39325"/>
      </a:accent3>
      <a:accent4>
        <a:srgbClr val="7F7F7F"/>
      </a:accent4>
      <a:accent5>
        <a:srgbClr val="006EB6"/>
      </a:accent5>
      <a:accent6>
        <a:srgbClr val="94C2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Conception personnalisé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odèle ppt smeg">
  <a:themeElements>
    <a:clrScheme name="SME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A094"/>
      </a:accent1>
      <a:accent2>
        <a:srgbClr val="E40321"/>
      </a:accent2>
      <a:accent3>
        <a:srgbClr val="F39325"/>
      </a:accent3>
      <a:accent4>
        <a:srgbClr val="7F7F7F"/>
      </a:accent4>
      <a:accent5>
        <a:srgbClr val="006EB6"/>
      </a:accent5>
      <a:accent6>
        <a:srgbClr val="94C2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que_PowerPoint[3]">
  <a:themeElements>
    <a:clrScheme name="Masque_PowerPoint[3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asque_PowerPoint[3]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owerPoint[3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sque_PowerPoint[3]">
  <a:themeElements>
    <a:clrScheme name="Masque_PowerPoint[3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asque_PowerPoint[3]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owerPoint[3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asque_PowerPoint[3]">
  <a:themeElements>
    <a:clrScheme name="Masque_PowerPoint[3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asque_PowerPoint[3]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owerPoint[3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Conception personnalisé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Conception personnalisé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Settings\sbarbieri\Desktop\travail\courrier\CCC\CCC 15 mai 2014\Masque_PowerPoint[2].ppt</Template>
  <TotalTime>23595</TotalTime>
  <Words>5407</Words>
  <Application>Microsoft Office PowerPoint</Application>
  <PresentationFormat>Affichage à l'écran (4:3)</PresentationFormat>
  <Paragraphs>861</Paragraphs>
  <Slides>69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69</vt:i4>
      </vt:variant>
    </vt:vector>
  </HeadingPairs>
  <TitlesOfParts>
    <vt:vector size="93" baseType="lpstr">
      <vt:lpstr>ＭＳ Ｐゴシック</vt:lpstr>
      <vt:lpstr>ＭＳ Ｐゴシック</vt:lpstr>
      <vt:lpstr>Arial</vt:lpstr>
      <vt:lpstr>Book Antiqua</vt:lpstr>
      <vt:lpstr>Calibri</vt:lpstr>
      <vt:lpstr>Calibri Light</vt:lpstr>
      <vt:lpstr>Courier New</vt:lpstr>
      <vt:lpstr>Graphik</vt:lpstr>
      <vt:lpstr>Raleway Light</vt:lpstr>
      <vt:lpstr>Segoe UI</vt:lpstr>
      <vt:lpstr>Times New Roman</vt:lpstr>
      <vt:lpstr>Wingdings</vt:lpstr>
      <vt:lpstr>Masque_PowerPoint[3]</vt:lpstr>
      <vt:lpstr>2_Conception personnalisée</vt:lpstr>
      <vt:lpstr>1_Conception personnalisée</vt:lpstr>
      <vt:lpstr>1_Masque_PowerPoint[3]</vt:lpstr>
      <vt:lpstr>2_Masque_PowerPoint[3]</vt:lpstr>
      <vt:lpstr>3_Masque_PowerPoint[3]</vt:lpstr>
      <vt:lpstr>3_Conception personnalisée</vt:lpstr>
      <vt:lpstr>Conception personnalisée</vt:lpstr>
      <vt:lpstr>4_Conception personnalisée</vt:lpstr>
      <vt:lpstr>Modèle ppt smeg</vt:lpstr>
      <vt:lpstr>5_Conception personnalisée</vt:lpstr>
      <vt:lpstr>1_Modèle ppt smeg</vt:lpstr>
      <vt:lpstr>  La Transition Energétique, le rôle des Syndics   13 janvier 2021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« travaux embarqués » </vt:lpstr>
      <vt:lpstr>Le ravalement de façade</vt:lpstr>
      <vt:lpstr>Présentation PowerPoint</vt:lpstr>
      <vt:lpstr>La réfection de toiture</vt:lpstr>
      <vt:lpstr>Présentation PowerPoint</vt:lpstr>
      <vt:lpstr>Rappel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2020</vt:lpstr>
      <vt:lpstr>Avancement du déploiement en 2020</vt:lpstr>
      <vt:lpstr>Bilan sur les premiers sites équipés – chiffres clés</vt:lpstr>
      <vt:lpstr>Exemples d’actions de maitrise de la demande en énergie</vt:lpstr>
      <vt:lpstr>Instrumentation Smart+ sur les colonnes privatives</vt:lpstr>
      <vt:lpstr>Présentation PowerPoint</vt:lpstr>
      <vt:lpstr>La mobilité électrique à Monaco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Direction de l’Aménagement Urbain</vt:lpstr>
      <vt:lpstr>Bilan + détaillé 2020</vt:lpstr>
      <vt:lpstr>Avancement du déploiement en 2020</vt:lpstr>
      <vt:lpstr>Bilan sur les premiers sites équipés – chiffres clés</vt:lpstr>
      <vt:lpstr>Exemples d’actions de maitrise de la demande en énergie</vt:lpstr>
      <vt:lpstr>Exemples d’actions de maitrise de la demande en énergie</vt:lpstr>
      <vt:lpstr>Retour d’expérience intéressant</vt:lpstr>
      <vt:lpstr>Synthèse des plans d’actions</vt:lpstr>
      <vt:lpstr>Synthèse des plans d’actions</vt:lpstr>
      <vt:lpstr>Instrumentation Smart+ sur les colonnes privatives</vt:lpstr>
      <vt:lpstr>Plus que 3 mois pour bénéficier de Smart+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Kappler</dc:creator>
  <cp:lastModifiedBy>Annabelle JAEGER-SEYDOUX</cp:lastModifiedBy>
  <cp:revision>1022</cp:revision>
  <cp:lastPrinted>2019-02-05T16:10:57Z</cp:lastPrinted>
  <dcterms:created xsi:type="dcterms:W3CDTF">2009-11-10T08:50:51Z</dcterms:created>
  <dcterms:modified xsi:type="dcterms:W3CDTF">2021-01-13T09:06:16Z</dcterms:modified>
</cp:coreProperties>
</file>